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8"/>
  </p:notesMasterIdLst>
  <p:sldIdLst>
    <p:sldId id="453" r:id="rId2"/>
    <p:sldId id="463" r:id="rId3"/>
    <p:sldId id="464" r:id="rId4"/>
    <p:sldId id="465" r:id="rId5"/>
    <p:sldId id="466" r:id="rId6"/>
    <p:sldId id="503" r:id="rId7"/>
    <p:sldId id="504" r:id="rId8"/>
    <p:sldId id="467" r:id="rId9"/>
    <p:sldId id="454" r:id="rId10"/>
    <p:sldId id="448" r:id="rId11"/>
    <p:sldId id="469" r:id="rId12"/>
    <p:sldId id="468" r:id="rId13"/>
    <p:sldId id="352" r:id="rId14"/>
    <p:sldId id="353" r:id="rId15"/>
    <p:sldId id="411" r:id="rId16"/>
    <p:sldId id="461" r:id="rId17"/>
    <p:sldId id="485" r:id="rId18"/>
    <p:sldId id="484" r:id="rId19"/>
    <p:sldId id="483" r:id="rId20"/>
    <p:sldId id="482" r:id="rId21"/>
    <p:sldId id="481" r:id="rId22"/>
    <p:sldId id="480" r:id="rId23"/>
    <p:sldId id="487" r:id="rId24"/>
    <p:sldId id="497" r:id="rId25"/>
    <p:sldId id="495" r:id="rId26"/>
    <p:sldId id="416" r:id="rId27"/>
    <p:sldId id="451" r:id="rId28"/>
    <p:sldId id="450" r:id="rId29"/>
    <p:sldId id="412" r:id="rId30"/>
    <p:sldId id="452" r:id="rId31"/>
    <p:sldId id="414" r:id="rId32"/>
    <p:sldId id="457" r:id="rId33"/>
    <p:sldId id="491" r:id="rId34"/>
    <p:sldId id="436" r:id="rId35"/>
    <p:sldId id="493" r:id="rId36"/>
    <p:sldId id="438" r:id="rId37"/>
    <p:sldId id="435" r:id="rId38"/>
    <p:sldId id="439" r:id="rId39"/>
    <p:sldId id="440" r:id="rId40"/>
    <p:sldId id="434" r:id="rId41"/>
    <p:sldId id="433" r:id="rId42"/>
    <p:sldId id="441" r:id="rId43"/>
    <p:sldId id="442" r:id="rId44"/>
    <p:sldId id="478" r:id="rId45"/>
    <p:sldId id="418" r:id="rId46"/>
    <p:sldId id="321" r:id="rId47"/>
    <p:sldId id="393" r:id="rId48"/>
    <p:sldId id="423" r:id="rId49"/>
    <p:sldId id="392" r:id="rId50"/>
    <p:sldId id="391" r:id="rId51"/>
    <p:sldId id="390" r:id="rId52"/>
    <p:sldId id="344" r:id="rId53"/>
    <p:sldId id="398" r:id="rId54"/>
    <p:sldId id="400" r:id="rId55"/>
    <p:sldId id="396" r:id="rId56"/>
    <p:sldId id="490" r:id="rId57"/>
    <p:sldId id="498" r:id="rId58"/>
    <p:sldId id="499" r:id="rId59"/>
    <p:sldId id="500" r:id="rId60"/>
    <p:sldId id="447" r:id="rId61"/>
    <p:sldId id="445" r:id="rId62"/>
    <p:sldId id="502" r:id="rId63"/>
    <p:sldId id="444" r:id="rId64"/>
    <p:sldId id="443" r:id="rId65"/>
    <p:sldId id="402" r:id="rId66"/>
    <p:sldId id="359" r:id="rId6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417"/>
    <a:srgbClr val="006600"/>
    <a:srgbClr val="CD4109"/>
    <a:srgbClr val="D66F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62" autoAdjust="0"/>
    <p:restoredTop sz="94605" autoAdjust="0"/>
  </p:normalViewPr>
  <p:slideViewPr>
    <p:cSldViewPr>
      <p:cViewPr varScale="1">
        <p:scale>
          <a:sx n="101" d="100"/>
          <a:sy n="101" d="100"/>
        </p:scale>
        <p:origin x="12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D9EF3-02E8-445B-912A-F6E1FF412B7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350701C-F60A-4441-9E66-80422341C0AE}">
      <dgm:prSet phldrT="[Text]" custT="1"/>
      <dgm:spPr>
        <a:solidFill>
          <a:schemeClr val="accent4">
            <a:lumMod val="75000"/>
          </a:schemeClr>
        </a:solidFill>
      </dgm:spPr>
      <dgm:t>
        <a:bodyPr/>
        <a:lstStyle/>
        <a:p>
          <a:r>
            <a:rPr lang="en-US" sz="1800" dirty="0" smtClean="0"/>
            <a:t>Circle of Courage</a:t>
          </a:r>
        </a:p>
        <a:p>
          <a:r>
            <a:rPr lang="en-US" sz="1200" dirty="0" smtClean="0"/>
            <a:t>Philosophy</a:t>
          </a:r>
          <a:endParaRPr lang="en-US" sz="1200" dirty="0"/>
        </a:p>
      </dgm:t>
    </dgm:pt>
    <dgm:pt modelId="{21FA386C-4D8B-4133-9276-1D4D93190BC1}" type="parTrans" cxnId="{F3F887EC-D7F1-4AF1-9277-3A0C17D23035}">
      <dgm:prSet/>
      <dgm:spPr/>
      <dgm:t>
        <a:bodyPr/>
        <a:lstStyle/>
        <a:p>
          <a:endParaRPr lang="en-US"/>
        </a:p>
      </dgm:t>
    </dgm:pt>
    <dgm:pt modelId="{66CFF4A3-A031-445A-B5DA-F2D172C570B7}" type="sibTrans" cxnId="{F3F887EC-D7F1-4AF1-9277-3A0C17D23035}">
      <dgm:prSet/>
      <dgm:spPr/>
      <dgm:t>
        <a:bodyPr/>
        <a:lstStyle/>
        <a:p>
          <a:endParaRPr lang="en-US"/>
        </a:p>
      </dgm:t>
    </dgm:pt>
    <dgm:pt modelId="{84AAEE64-A4F7-47A9-8396-8F1FD5EF3B87}">
      <dgm:prSet phldrT="[Text]" custT="1"/>
      <dgm:spPr>
        <a:solidFill>
          <a:srgbClr val="E74F0B"/>
        </a:solidFill>
      </dgm:spPr>
      <dgm:t>
        <a:bodyPr/>
        <a:lstStyle/>
        <a:p>
          <a:r>
            <a:rPr lang="en-US" sz="1600" dirty="0" smtClean="0">
              <a:solidFill>
                <a:schemeClr val="bg1"/>
              </a:solidFill>
            </a:rPr>
            <a:t>Belonging</a:t>
          </a:r>
          <a:endParaRPr lang="en-US" sz="1600" dirty="0">
            <a:solidFill>
              <a:schemeClr val="bg1"/>
            </a:solidFill>
          </a:endParaRPr>
        </a:p>
      </dgm:t>
    </dgm:pt>
    <dgm:pt modelId="{4E281CA4-48B8-4642-8FE8-0112DB60CA04}" type="parTrans" cxnId="{3A981E2C-9F03-48FC-AB74-554456BFEFD5}">
      <dgm:prSet/>
      <dgm:spPr/>
      <dgm:t>
        <a:bodyPr/>
        <a:lstStyle/>
        <a:p>
          <a:endParaRPr lang="en-US"/>
        </a:p>
      </dgm:t>
    </dgm:pt>
    <dgm:pt modelId="{409FA430-4CC3-4E3C-ADD2-7B654BED7960}" type="sibTrans" cxnId="{3A981E2C-9F03-48FC-AB74-554456BFEFD5}">
      <dgm:prSet/>
      <dgm:spPr/>
      <dgm:t>
        <a:bodyPr/>
        <a:lstStyle/>
        <a:p>
          <a:endParaRPr lang="en-US"/>
        </a:p>
      </dgm:t>
    </dgm:pt>
    <dgm:pt modelId="{8320E8E3-C9E5-4BE2-84FA-39CA558D99DB}">
      <dgm:prSet phldrT="[Text]" custT="1"/>
      <dgm:spPr>
        <a:solidFill>
          <a:srgbClr val="E74F0B"/>
        </a:solidFill>
      </dgm:spPr>
      <dgm:t>
        <a:bodyPr/>
        <a:lstStyle/>
        <a:p>
          <a:r>
            <a:rPr lang="en-US" sz="1600" dirty="0" smtClean="0"/>
            <a:t>Mastery</a:t>
          </a:r>
          <a:endParaRPr lang="en-US" sz="1600" dirty="0"/>
        </a:p>
      </dgm:t>
    </dgm:pt>
    <dgm:pt modelId="{DEF0C97A-A8B0-4AC7-8885-A384AE5823A8}" type="parTrans" cxnId="{9EB84414-4ECB-4D70-AF73-3FA06E939D0D}">
      <dgm:prSet/>
      <dgm:spPr/>
      <dgm:t>
        <a:bodyPr/>
        <a:lstStyle/>
        <a:p>
          <a:endParaRPr lang="en-US"/>
        </a:p>
      </dgm:t>
    </dgm:pt>
    <dgm:pt modelId="{E4C80530-2EC4-4E0C-86A7-60CD30E300B9}" type="sibTrans" cxnId="{9EB84414-4ECB-4D70-AF73-3FA06E939D0D}">
      <dgm:prSet/>
      <dgm:spPr/>
      <dgm:t>
        <a:bodyPr/>
        <a:lstStyle/>
        <a:p>
          <a:endParaRPr lang="en-US"/>
        </a:p>
      </dgm:t>
    </dgm:pt>
    <dgm:pt modelId="{9E5160D5-E901-4FF3-8259-A808A8B40C39}">
      <dgm:prSet phldrT="[Text]" custT="1"/>
      <dgm:spPr>
        <a:solidFill>
          <a:srgbClr val="E74F0B"/>
        </a:solidFill>
      </dgm:spPr>
      <dgm:t>
        <a:bodyPr/>
        <a:lstStyle/>
        <a:p>
          <a:r>
            <a:rPr lang="en-US" sz="1400" dirty="0" smtClean="0"/>
            <a:t>Independence</a:t>
          </a:r>
          <a:endParaRPr lang="en-US" sz="1400" dirty="0"/>
        </a:p>
      </dgm:t>
    </dgm:pt>
    <dgm:pt modelId="{65857A8E-8C6E-495F-8B74-4E0FEB275742}" type="parTrans" cxnId="{611FC12D-4092-4C63-B09D-4E8091587D29}">
      <dgm:prSet/>
      <dgm:spPr/>
      <dgm:t>
        <a:bodyPr/>
        <a:lstStyle/>
        <a:p>
          <a:endParaRPr lang="en-US"/>
        </a:p>
      </dgm:t>
    </dgm:pt>
    <dgm:pt modelId="{17DF15B3-422D-4AC5-8776-BE034942ADD5}" type="sibTrans" cxnId="{611FC12D-4092-4C63-B09D-4E8091587D29}">
      <dgm:prSet/>
      <dgm:spPr/>
      <dgm:t>
        <a:bodyPr/>
        <a:lstStyle/>
        <a:p>
          <a:endParaRPr lang="en-US"/>
        </a:p>
      </dgm:t>
    </dgm:pt>
    <dgm:pt modelId="{52A13F90-900D-44D2-8B60-C057975F602A}">
      <dgm:prSet phldrT="[Text]" custT="1"/>
      <dgm:spPr>
        <a:solidFill>
          <a:srgbClr val="E74F0B"/>
        </a:solidFill>
        <a:ln>
          <a:solidFill>
            <a:schemeClr val="bg1"/>
          </a:solidFill>
        </a:ln>
      </dgm:spPr>
      <dgm:t>
        <a:bodyPr/>
        <a:lstStyle/>
        <a:p>
          <a:r>
            <a:rPr lang="en-US" sz="1400" dirty="0" smtClean="0"/>
            <a:t>Generosity</a:t>
          </a:r>
          <a:endParaRPr lang="en-US" sz="1400" dirty="0"/>
        </a:p>
      </dgm:t>
    </dgm:pt>
    <dgm:pt modelId="{00D81265-E965-476D-8D0A-9B445E181FA1}" type="parTrans" cxnId="{E445CE64-2047-453F-8BFD-01546C147F99}">
      <dgm:prSet/>
      <dgm:spPr/>
      <dgm:t>
        <a:bodyPr/>
        <a:lstStyle/>
        <a:p>
          <a:endParaRPr lang="en-US"/>
        </a:p>
      </dgm:t>
    </dgm:pt>
    <dgm:pt modelId="{D7E46A5A-50DA-477A-9E29-0E8741A4F43C}" type="sibTrans" cxnId="{E445CE64-2047-453F-8BFD-01546C147F99}">
      <dgm:prSet/>
      <dgm:spPr/>
      <dgm:t>
        <a:bodyPr/>
        <a:lstStyle/>
        <a:p>
          <a:endParaRPr lang="en-US"/>
        </a:p>
      </dgm:t>
    </dgm:pt>
    <dgm:pt modelId="{B5063196-4290-4429-AC58-CDC1E29668D7}" type="pres">
      <dgm:prSet presAssocID="{CAED9EF3-02E8-445B-912A-F6E1FF412B7E}" presName="Name0" presStyleCnt="0">
        <dgm:presLayoutVars>
          <dgm:chMax val="1"/>
          <dgm:dir/>
          <dgm:animLvl val="ctr"/>
          <dgm:resizeHandles val="exact"/>
        </dgm:presLayoutVars>
      </dgm:prSet>
      <dgm:spPr/>
      <dgm:t>
        <a:bodyPr/>
        <a:lstStyle/>
        <a:p>
          <a:endParaRPr lang="en-US"/>
        </a:p>
      </dgm:t>
    </dgm:pt>
    <dgm:pt modelId="{60F54A96-54F4-49B9-B919-FF411012ABDC}" type="pres">
      <dgm:prSet presAssocID="{C350701C-F60A-4441-9E66-80422341C0AE}" presName="centerShape" presStyleLbl="node0" presStyleIdx="0" presStyleCnt="1"/>
      <dgm:spPr/>
      <dgm:t>
        <a:bodyPr/>
        <a:lstStyle/>
        <a:p>
          <a:endParaRPr lang="en-US"/>
        </a:p>
      </dgm:t>
    </dgm:pt>
    <dgm:pt modelId="{4B5794D6-51D2-4DBB-9EC5-2C387A9D7C74}" type="pres">
      <dgm:prSet presAssocID="{84AAEE64-A4F7-47A9-8396-8F1FD5EF3B87}" presName="node" presStyleLbl="node1" presStyleIdx="0" presStyleCnt="4" custScaleX="135349" custScaleY="120960">
        <dgm:presLayoutVars>
          <dgm:bulletEnabled val="1"/>
        </dgm:presLayoutVars>
      </dgm:prSet>
      <dgm:spPr/>
      <dgm:t>
        <a:bodyPr/>
        <a:lstStyle/>
        <a:p>
          <a:endParaRPr lang="en-US"/>
        </a:p>
      </dgm:t>
    </dgm:pt>
    <dgm:pt modelId="{149D10CF-B518-449F-97FC-92FDA645A476}" type="pres">
      <dgm:prSet presAssocID="{84AAEE64-A4F7-47A9-8396-8F1FD5EF3B87}" presName="dummy" presStyleCnt="0"/>
      <dgm:spPr/>
      <dgm:t>
        <a:bodyPr/>
        <a:lstStyle/>
        <a:p>
          <a:endParaRPr lang="en-US"/>
        </a:p>
      </dgm:t>
    </dgm:pt>
    <dgm:pt modelId="{D1F10DC9-B326-48E8-AC93-529897F1C2A8}" type="pres">
      <dgm:prSet presAssocID="{409FA430-4CC3-4E3C-ADD2-7B654BED7960}" presName="sibTrans" presStyleLbl="sibTrans2D1" presStyleIdx="0" presStyleCnt="4"/>
      <dgm:spPr/>
      <dgm:t>
        <a:bodyPr/>
        <a:lstStyle/>
        <a:p>
          <a:endParaRPr lang="en-US"/>
        </a:p>
      </dgm:t>
    </dgm:pt>
    <dgm:pt modelId="{2492F33F-2456-402C-8299-00CE5F9F1C8A}" type="pres">
      <dgm:prSet presAssocID="{8320E8E3-C9E5-4BE2-84FA-39CA558D99DB}" presName="node" presStyleLbl="node1" presStyleIdx="1" presStyleCnt="4" custScaleX="119688" custScaleY="121441">
        <dgm:presLayoutVars>
          <dgm:bulletEnabled val="1"/>
        </dgm:presLayoutVars>
      </dgm:prSet>
      <dgm:spPr/>
      <dgm:t>
        <a:bodyPr/>
        <a:lstStyle/>
        <a:p>
          <a:endParaRPr lang="en-US"/>
        </a:p>
      </dgm:t>
    </dgm:pt>
    <dgm:pt modelId="{628ACA54-4D01-438E-BFBA-595D8AD7035C}" type="pres">
      <dgm:prSet presAssocID="{8320E8E3-C9E5-4BE2-84FA-39CA558D99DB}" presName="dummy" presStyleCnt="0"/>
      <dgm:spPr/>
      <dgm:t>
        <a:bodyPr/>
        <a:lstStyle/>
        <a:p>
          <a:endParaRPr lang="en-US"/>
        </a:p>
      </dgm:t>
    </dgm:pt>
    <dgm:pt modelId="{66D54A06-3065-43EA-A30D-3148C826522D}" type="pres">
      <dgm:prSet presAssocID="{E4C80530-2EC4-4E0C-86A7-60CD30E300B9}" presName="sibTrans" presStyleLbl="sibTrans2D1" presStyleIdx="1" presStyleCnt="4"/>
      <dgm:spPr/>
      <dgm:t>
        <a:bodyPr/>
        <a:lstStyle/>
        <a:p>
          <a:endParaRPr lang="en-US"/>
        </a:p>
      </dgm:t>
    </dgm:pt>
    <dgm:pt modelId="{2C2E0EC0-A3AE-42A5-BD17-DA6CDDE1C9D5}" type="pres">
      <dgm:prSet presAssocID="{9E5160D5-E901-4FF3-8259-A808A8B40C39}" presName="node" presStyleLbl="node1" presStyleIdx="2" presStyleCnt="4" custScaleX="167909" custScaleY="123806">
        <dgm:presLayoutVars>
          <dgm:bulletEnabled val="1"/>
        </dgm:presLayoutVars>
      </dgm:prSet>
      <dgm:spPr/>
      <dgm:t>
        <a:bodyPr/>
        <a:lstStyle/>
        <a:p>
          <a:endParaRPr lang="en-US"/>
        </a:p>
      </dgm:t>
    </dgm:pt>
    <dgm:pt modelId="{559523E2-CD79-42E0-969A-769EE15D7F52}" type="pres">
      <dgm:prSet presAssocID="{9E5160D5-E901-4FF3-8259-A808A8B40C39}" presName="dummy" presStyleCnt="0"/>
      <dgm:spPr/>
      <dgm:t>
        <a:bodyPr/>
        <a:lstStyle/>
        <a:p>
          <a:endParaRPr lang="en-US"/>
        </a:p>
      </dgm:t>
    </dgm:pt>
    <dgm:pt modelId="{6F746FCC-6007-47A9-8576-2DBD4DC92833}" type="pres">
      <dgm:prSet presAssocID="{17DF15B3-422D-4AC5-8776-BE034942ADD5}" presName="sibTrans" presStyleLbl="sibTrans2D1" presStyleIdx="2" presStyleCnt="4"/>
      <dgm:spPr/>
      <dgm:t>
        <a:bodyPr/>
        <a:lstStyle/>
        <a:p>
          <a:endParaRPr lang="en-US"/>
        </a:p>
      </dgm:t>
    </dgm:pt>
    <dgm:pt modelId="{474295DD-D535-49A1-8DC6-88E87DC85B63}" type="pres">
      <dgm:prSet presAssocID="{52A13F90-900D-44D2-8B60-C057975F602A}" presName="node" presStyleLbl="node1" presStyleIdx="3" presStyleCnt="4" custScaleX="140882" custScaleY="127612" custRadScaleRad="100087" custRadScaleInc="1267">
        <dgm:presLayoutVars>
          <dgm:bulletEnabled val="1"/>
        </dgm:presLayoutVars>
      </dgm:prSet>
      <dgm:spPr/>
      <dgm:t>
        <a:bodyPr/>
        <a:lstStyle/>
        <a:p>
          <a:endParaRPr lang="en-US"/>
        </a:p>
      </dgm:t>
    </dgm:pt>
    <dgm:pt modelId="{CB93A07B-6847-4519-AB5F-B3D1A91AC202}" type="pres">
      <dgm:prSet presAssocID="{52A13F90-900D-44D2-8B60-C057975F602A}" presName="dummy" presStyleCnt="0"/>
      <dgm:spPr/>
      <dgm:t>
        <a:bodyPr/>
        <a:lstStyle/>
        <a:p>
          <a:endParaRPr lang="en-US"/>
        </a:p>
      </dgm:t>
    </dgm:pt>
    <dgm:pt modelId="{D6ACABDB-60EE-4212-8F7A-F8200D2D2584}" type="pres">
      <dgm:prSet presAssocID="{D7E46A5A-50DA-477A-9E29-0E8741A4F43C}" presName="sibTrans" presStyleLbl="sibTrans2D1" presStyleIdx="3" presStyleCnt="4"/>
      <dgm:spPr/>
      <dgm:t>
        <a:bodyPr/>
        <a:lstStyle/>
        <a:p>
          <a:endParaRPr lang="en-US"/>
        </a:p>
      </dgm:t>
    </dgm:pt>
  </dgm:ptLst>
  <dgm:cxnLst>
    <dgm:cxn modelId="{6AA9376E-9AD2-4106-AAD7-C8544DBAA8B6}" type="presOf" srcId="{8320E8E3-C9E5-4BE2-84FA-39CA558D99DB}" destId="{2492F33F-2456-402C-8299-00CE5F9F1C8A}" srcOrd="0" destOrd="0" presId="urn:microsoft.com/office/officeart/2005/8/layout/radial6"/>
    <dgm:cxn modelId="{9EB84414-4ECB-4D70-AF73-3FA06E939D0D}" srcId="{C350701C-F60A-4441-9E66-80422341C0AE}" destId="{8320E8E3-C9E5-4BE2-84FA-39CA558D99DB}" srcOrd="1" destOrd="0" parTransId="{DEF0C97A-A8B0-4AC7-8885-A384AE5823A8}" sibTransId="{E4C80530-2EC4-4E0C-86A7-60CD30E300B9}"/>
    <dgm:cxn modelId="{F3F887EC-D7F1-4AF1-9277-3A0C17D23035}" srcId="{CAED9EF3-02E8-445B-912A-F6E1FF412B7E}" destId="{C350701C-F60A-4441-9E66-80422341C0AE}" srcOrd="0" destOrd="0" parTransId="{21FA386C-4D8B-4133-9276-1D4D93190BC1}" sibTransId="{66CFF4A3-A031-445A-B5DA-F2D172C570B7}"/>
    <dgm:cxn modelId="{79193E39-D469-465A-9F62-29E3FD3BEEBC}" type="presOf" srcId="{D7E46A5A-50DA-477A-9E29-0E8741A4F43C}" destId="{D6ACABDB-60EE-4212-8F7A-F8200D2D2584}" srcOrd="0" destOrd="0" presId="urn:microsoft.com/office/officeart/2005/8/layout/radial6"/>
    <dgm:cxn modelId="{E9F85AD1-038D-4E77-9908-456395031461}" type="presOf" srcId="{E4C80530-2EC4-4E0C-86A7-60CD30E300B9}" destId="{66D54A06-3065-43EA-A30D-3148C826522D}" srcOrd="0" destOrd="0" presId="urn:microsoft.com/office/officeart/2005/8/layout/radial6"/>
    <dgm:cxn modelId="{27B849D6-BE27-455D-9248-15DEF70073EC}" type="presOf" srcId="{17DF15B3-422D-4AC5-8776-BE034942ADD5}" destId="{6F746FCC-6007-47A9-8576-2DBD4DC92833}" srcOrd="0" destOrd="0" presId="urn:microsoft.com/office/officeart/2005/8/layout/radial6"/>
    <dgm:cxn modelId="{58F9640F-39C6-4C38-A7AB-56DF63A2E069}" type="presOf" srcId="{CAED9EF3-02E8-445B-912A-F6E1FF412B7E}" destId="{B5063196-4290-4429-AC58-CDC1E29668D7}" srcOrd="0" destOrd="0" presId="urn:microsoft.com/office/officeart/2005/8/layout/radial6"/>
    <dgm:cxn modelId="{D75E633B-A2D7-48F7-8DDC-54AC07AB2E10}" type="presOf" srcId="{C350701C-F60A-4441-9E66-80422341C0AE}" destId="{60F54A96-54F4-49B9-B919-FF411012ABDC}" srcOrd="0" destOrd="0" presId="urn:microsoft.com/office/officeart/2005/8/layout/radial6"/>
    <dgm:cxn modelId="{45092993-6DA2-494F-8460-CC7D78D33AE6}" type="presOf" srcId="{9E5160D5-E901-4FF3-8259-A808A8B40C39}" destId="{2C2E0EC0-A3AE-42A5-BD17-DA6CDDE1C9D5}" srcOrd="0" destOrd="0" presId="urn:microsoft.com/office/officeart/2005/8/layout/radial6"/>
    <dgm:cxn modelId="{E3818B0A-B8C7-455E-A946-1FA898CA7561}" type="presOf" srcId="{52A13F90-900D-44D2-8B60-C057975F602A}" destId="{474295DD-D535-49A1-8DC6-88E87DC85B63}" srcOrd="0" destOrd="0" presId="urn:microsoft.com/office/officeart/2005/8/layout/radial6"/>
    <dgm:cxn modelId="{88C4C7FE-5489-405C-9856-0F05230D9A5E}" type="presOf" srcId="{409FA430-4CC3-4E3C-ADD2-7B654BED7960}" destId="{D1F10DC9-B326-48E8-AC93-529897F1C2A8}" srcOrd="0" destOrd="0" presId="urn:microsoft.com/office/officeart/2005/8/layout/radial6"/>
    <dgm:cxn modelId="{E445CE64-2047-453F-8BFD-01546C147F99}" srcId="{C350701C-F60A-4441-9E66-80422341C0AE}" destId="{52A13F90-900D-44D2-8B60-C057975F602A}" srcOrd="3" destOrd="0" parTransId="{00D81265-E965-476D-8D0A-9B445E181FA1}" sibTransId="{D7E46A5A-50DA-477A-9E29-0E8741A4F43C}"/>
    <dgm:cxn modelId="{0F00F458-D3C7-4B06-AFA2-89728D0C431F}" type="presOf" srcId="{84AAEE64-A4F7-47A9-8396-8F1FD5EF3B87}" destId="{4B5794D6-51D2-4DBB-9EC5-2C387A9D7C74}" srcOrd="0" destOrd="0" presId="urn:microsoft.com/office/officeart/2005/8/layout/radial6"/>
    <dgm:cxn modelId="{611FC12D-4092-4C63-B09D-4E8091587D29}" srcId="{C350701C-F60A-4441-9E66-80422341C0AE}" destId="{9E5160D5-E901-4FF3-8259-A808A8B40C39}" srcOrd="2" destOrd="0" parTransId="{65857A8E-8C6E-495F-8B74-4E0FEB275742}" sibTransId="{17DF15B3-422D-4AC5-8776-BE034942ADD5}"/>
    <dgm:cxn modelId="{3A981E2C-9F03-48FC-AB74-554456BFEFD5}" srcId="{C350701C-F60A-4441-9E66-80422341C0AE}" destId="{84AAEE64-A4F7-47A9-8396-8F1FD5EF3B87}" srcOrd="0" destOrd="0" parTransId="{4E281CA4-48B8-4642-8FE8-0112DB60CA04}" sibTransId="{409FA430-4CC3-4E3C-ADD2-7B654BED7960}"/>
    <dgm:cxn modelId="{4255C4E9-90C9-4D2C-AA1F-5D5597CFFD14}" type="presParOf" srcId="{B5063196-4290-4429-AC58-CDC1E29668D7}" destId="{60F54A96-54F4-49B9-B919-FF411012ABDC}" srcOrd="0" destOrd="0" presId="urn:microsoft.com/office/officeart/2005/8/layout/radial6"/>
    <dgm:cxn modelId="{EE820B7C-40E9-4887-AF36-92F0BBDFD0C9}" type="presParOf" srcId="{B5063196-4290-4429-AC58-CDC1E29668D7}" destId="{4B5794D6-51D2-4DBB-9EC5-2C387A9D7C74}" srcOrd="1" destOrd="0" presId="urn:microsoft.com/office/officeart/2005/8/layout/radial6"/>
    <dgm:cxn modelId="{2F165EFD-7A1C-45E5-B4F1-BEF6AF974910}" type="presParOf" srcId="{B5063196-4290-4429-AC58-CDC1E29668D7}" destId="{149D10CF-B518-449F-97FC-92FDA645A476}" srcOrd="2" destOrd="0" presId="urn:microsoft.com/office/officeart/2005/8/layout/radial6"/>
    <dgm:cxn modelId="{4A85CA19-64D5-48E2-87D2-5AB3DDA28FD5}" type="presParOf" srcId="{B5063196-4290-4429-AC58-CDC1E29668D7}" destId="{D1F10DC9-B326-48E8-AC93-529897F1C2A8}" srcOrd="3" destOrd="0" presId="urn:microsoft.com/office/officeart/2005/8/layout/radial6"/>
    <dgm:cxn modelId="{BD2F8A8B-3CAB-49B7-BEEC-B9972B452720}" type="presParOf" srcId="{B5063196-4290-4429-AC58-CDC1E29668D7}" destId="{2492F33F-2456-402C-8299-00CE5F9F1C8A}" srcOrd="4" destOrd="0" presId="urn:microsoft.com/office/officeart/2005/8/layout/radial6"/>
    <dgm:cxn modelId="{446F9ED4-7D92-4801-98EF-9710AB6012FF}" type="presParOf" srcId="{B5063196-4290-4429-AC58-CDC1E29668D7}" destId="{628ACA54-4D01-438E-BFBA-595D8AD7035C}" srcOrd="5" destOrd="0" presId="urn:microsoft.com/office/officeart/2005/8/layout/radial6"/>
    <dgm:cxn modelId="{19769A38-E57E-48A5-8960-0D8017239039}" type="presParOf" srcId="{B5063196-4290-4429-AC58-CDC1E29668D7}" destId="{66D54A06-3065-43EA-A30D-3148C826522D}" srcOrd="6" destOrd="0" presId="urn:microsoft.com/office/officeart/2005/8/layout/radial6"/>
    <dgm:cxn modelId="{1D98574F-0EED-4FE1-B559-7BDFD56209EB}" type="presParOf" srcId="{B5063196-4290-4429-AC58-CDC1E29668D7}" destId="{2C2E0EC0-A3AE-42A5-BD17-DA6CDDE1C9D5}" srcOrd="7" destOrd="0" presId="urn:microsoft.com/office/officeart/2005/8/layout/radial6"/>
    <dgm:cxn modelId="{9AE2145D-D89C-422F-902E-8310FA183179}" type="presParOf" srcId="{B5063196-4290-4429-AC58-CDC1E29668D7}" destId="{559523E2-CD79-42E0-969A-769EE15D7F52}" srcOrd="8" destOrd="0" presId="urn:microsoft.com/office/officeart/2005/8/layout/radial6"/>
    <dgm:cxn modelId="{816215FA-2F6E-452F-8FE7-B273EA0E48AE}" type="presParOf" srcId="{B5063196-4290-4429-AC58-CDC1E29668D7}" destId="{6F746FCC-6007-47A9-8576-2DBD4DC92833}" srcOrd="9" destOrd="0" presId="urn:microsoft.com/office/officeart/2005/8/layout/radial6"/>
    <dgm:cxn modelId="{5E45C1EA-C5DB-42D7-8AE7-8BE98F9DD418}" type="presParOf" srcId="{B5063196-4290-4429-AC58-CDC1E29668D7}" destId="{474295DD-D535-49A1-8DC6-88E87DC85B63}" srcOrd="10" destOrd="0" presId="urn:microsoft.com/office/officeart/2005/8/layout/radial6"/>
    <dgm:cxn modelId="{4F1A95A0-86EF-4A45-AB18-4A88F662B31B}" type="presParOf" srcId="{B5063196-4290-4429-AC58-CDC1E29668D7}" destId="{CB93A07B-6847-4519-AB5F-B3D1A91AC202}" srcOrd="11" destOrd="0" presId="urn:microsoft.com/office/officeart/2005/8/layout/radial6"/>
    <dgm:cxn modelId="{67B2DD87-299B-4977-99FC-763D37F9AE17}" type="presParOf" srcId="{B5063196-4290-4429-AC58-CDC1E29668D7}" destId="{D6ACABDB-60EE-4212-8F7A-F8200D2D2584}"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CABDB-60EE-4212-8F7A-F8200D2D2584}">
      <dsp:nvSpPr>
        <dsp:cNvPr id="0" name=""/>
        <dsp:cNvSpPr/>
      </dsp:nvSpPr>
      <dsp:spPr>
        <a:xfrm>
          <a:off x="2043496" y="527945"/>
          <a:ext cx="3575906" cy="3575906"/>
        </a:xfrm>
        <a:prstGeom prst="blockArc">
          <a:avLst>
            <a:gd name="adj1" fmla="val 10822825"/>
            <a:gd name="adj2" fmla="val 16202991"/>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746FCC-6007-47A9-8576-2DBD4DC92833}">
      <dsp:nvSpPr>
        <dsp:cNvPr id="0" name=""/>
        <dsp:cNvSpPr/>
      </dsp:nvSpPr>
      <dsp:spPr>
        <a:xfrm>
          <a:off x="2043496" y="527946"/>
          <a:ext cx="3575906" cy="3575906"/>
        </a:xfrm>
        <a:prstGeom prst="blockArc">
          <a:avLst>
            <a:gd name="adj1" fmla="val 5397009"/>
            <a:gd name="adj2" fmla="val 10822827"/>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D54A06-3065-43EA-A30D-3148C826522D}">
      <dsp:nvSpPr>
        <dsp:cNvPr id="0" name=""/>
        <dsp:cNvSpPr/>
      </dsp:nvSpPr>
      <dsp:spPr>
        <a:xfrm>
          <a:off x="2045015" y="527946"/>
          <a:ext cx="3575906" cy="3575906"/>
        </a:xfrm>
        <a:prstGeom prst="blockArc">
          <a:avLst>
            <a:gd name="adj1" fmla="val 0"/>
            <a:gd name="adj2" fmla="val 54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10DC9-B326-48E8-AC93-529897F1C2A8}">
      <dsp:nvSpPr>
        <dsp:cNvPr id="0" name=""/>
        <dsp:cNvSpPr/>
      </dsp:nvSpPr>
      <dsp:spPr>
        <a:xfrm>
          <a:off x="2045015" y="527946"/>
          <a:ext cx="3575906" cy="3575906"/>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F54A96-54F4-49B9-B919-FF411012ABDC}">
      <dsp:nvSpPr>
        <dsp:cNvPr id="0" name=""/>
        <dsp:cNvSpPr/>
      </dsp:nvSpPr>
      <dsp:spPr>
        <a:xfrm>
          <a:off x="3009707" y="1492638"/>
          <a:ext cx="1646522" cy="1646522"/>
        </a:xfrm>
        <a:prstGeom prst="ellipse">
          <a:avLst/>
        </a:prstGeom>
        <a:solidFill>
          <a:schemeClr val="accent4">
            <a:lumMod val="75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Circle of Courage</a:t>
          </a:r>
        </a:p>
        <a:p>
          <a:pPr lvl="0" algn="ctr" defTabSz="800100">
            <a:lnSpc>
              <a:spcPct val="90000"/>
            </a:lnSpc>
            <a:spcBef>
              <a:spcPct val="0"/>
            </a:spcBef>
            <a:spcAft>
              <a:spcPct val="35000"/>
            </a:spcAft>
          </a:pPr>
          <a:r>
            <a:rPr lang="en-US" sz="1200" kern="1200" dirty="0" smtClean="0"/>
            <a:t>Philosophy</a:t>
          </a:r>
          <a:endParaRPr lang="en-US" sz="1200" kern="1200" dirty="0"/>
        </a:p>
      </dsp:txBody>
      <dsp:txXfrm>
        <a:off x="3250835" y="1733766"/>
        <a:ext cx="1164266" cy="1164266"/>
      </dsp:txXfrm>
    </dsp:sp>
    <dsp:sp modelId="{4B5794D6-51D2-4DBB-9EC5-2C387A9D7C74}">
      <dsp:nvSpPr>
        <dsp:cNvPr id="0" name=""/>
        <dsp:cNvSpPr/>
      </dsp:nvSpPr>
      <dsp:spPr>
        <a:xfrm>
          <a:off x="3052975" y="-127633"/>
          <a:ext cx="1559986" cy="1394143"/>
        </a:xfrm>
        <a:prstGeom prst="ellipse">
          <a:avLst/>
        </a:prstGeom>
        <a:solidFill>
          <a:srgbClr val="E74F0B"/>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bg1"/>
              </a:solidFill>
            </a:rPr>
            <a:t>Belonging</a:t>
          </a:r>
          <a:endParaRPr lang="en-US" sz="1600" kern="1200" dirty="0">
            <a:solidFill>
              <a:schemeClr val="bg1"/>
            </a:solidFill>
          </a:endParaRPr>
        </a:p>
      </dsp:txBody>
      <dsp:txXfrm>
        <a:off x="3281430" y="76535"/>
        <a:ext cx="1103076" cy="985807"/>
      </dsp:txXfrm>
    </dsp:sp>
    <dsp:sp modelId="{2492F33F-2456-402C-8299-00CE5F9F1C8A}">
      <dsp:nvSpPr>
        <dsp:cNvPr id="0" name=""/>
        <dsp:cNvSpPr/>
      </dsp:nvSpPr>
      <dsp:spPr>
        <a:xfrm>
          <a:off x="4889687" y="1616055"/>
          <a:ext cx="1379483" cy="1399687"/>
        </a:xfrm>
        <a:prstGeom prst="ellipse">
          <a:avLst/>
        </a:prstGeom>
        <a:solidFill>
          <a:srgbClr val="E74F0B"/>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Mastery</a:t>
          </a:r>
          <a:endParaRPr lang="en-US" sz="1600" kern="1200" dirty="0"/>
        </a:p>
      </dsp:txBody>
      <dsp:txXfrm>
        <a:off x="5091708" y="1821034"/>
        <a:ext cx="975441" cy="989729"/>
      </dsp:txXfrm>
    </dsp:sp>
    <dsp:sp modelId="{2C2E0EC0-A3AE-42A5-BD17-DA6CDDE1C9D5}">
      <dsp:nvSpPr>
        <dsp:cNvPr id="0" name=""/>
        <dsp:cNvSpPr/>
      </dsp:nvSpPr>
      <dsp:spPr>
        <a:xfrm>
          <a:off x="2865337" y="3348887"/>
          <a:ext cx="1935261" cy="1426945"/>
        </a:xfrm>
        <a:prstGeom prst="ellipse">
          <a:avLst/>
        </a:prstGeom>
        <a:solidFill>
          <a:srgbClr val="E74F0B"/>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Independence</a:t>
          </a:r>
          <a:endParaRPr lang="en-US" sz="1400" kern="1200" dirty="0"/>
        </a:p>
      </dsp:txBody>
      <dsp:txXfrm>
        <a:off x="3148749" y="3557858"/>
        <a:ext cx="1368437" cy="1009003"/>
      </dsp:txXfrm>
    </dsp:sp>
    <dsp:sp modelId="{474295DD-D535-49A1-8DC6-88E87DC85B63}">
      <dsp:nvSpPr>
        <dsp:cNvPr id="0" name=""/>
        <dsp:cNvSpPr/>
      </dsp:nvSpPr>
      <dsp:spPr>
        <a:xfrm>
          <a:off x="1273147" y="1568897"/>
          <a:ext cx="1623757" cy="1470812"/>
        </a:xfrm>
        <a:prstGeom prst="ellipse">
          <a:avLst/>
        </a:prstGeom>
        <a:solidFill>
          <a:srgbClr val="E74F0B"/>
        </a:solidFill>
        <a:ln w="425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Generosity</a:t>
          </a:r>
          <a:endParaRPr lang="en-US" sz="1400" kern="1200" dirty="0"/>
        </a:p>
      </dsp:txBody>
      <dsp:txXfrm>
        <a:off x="1510941" y="1784292"/>
        <a:ext cx="1148169" cy="10400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DA37474F-70B7-44F0-9615-F0C659DC0CB6}" type="datetimeFigureOut">
              <a:rPr lang="en-US" smtClean="0"/>
              <a:pPr/>
              <a:t>8/7/2020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5AB17C9A-9D53-4D7F-8F97-D8954BEC400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723B28-5DDA-41E2-B463-309A2FCD39E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E5918B4-3804-4C56-B7A5-6026536E875F}" type="datetimeFigureOut">
              <a:rPr lang="en-US" smtClean="0"/>
              <a:pPr/>
              <a:t>8/7/2020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723B28-5DDA-41E2-B463-309A2FCD39EE}" type="slidenum">
              <a:rPr lang="en-US" smtClean="0"/>
              <a:pPr/>
              <a:t>‹#›</a:t>
            </a:fld>
            <a:endParaRPr lang="en-US" dirty="0"/>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6E5918B4-3804-4C56-B7A5-6026536E875F}" type="datetimeFigureOut">
              <a:rPr lang="en-US" smtClean="0"/>
              <a:pPr/>
              <a:t>8/7/2020</a:t>
            </a:fld>
            <a:endParaRPr lang="en-US" dirty="0"/>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dirty="0"/>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4723B28-5DDA-41E2-B463-309A2FCD39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2.emf"/></Relationships>
</file>

<file path=ppt/slides/_rels/slide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530225"/>
            <a:ext cx="5334000" cy="5108575"/>
          </a:xfrm>
        </p:spPr>
      </p:pic>
    </p:spTree>
    <p:extLst>
      <p:ext uri="{BB962C8B-B14F-4D97-AF65-F5344CB8AC3E}">
        <p14:creationId xmlns:p14="http://schemas.microsoft.com/office/powerpoint/2010/main" val="1459046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600"/>
            <a:ext cx="8183880" cy="685800"/>
          </a:xfrm>
        </p:spPr>
        <p:txBody>
          <a:bodyPr/>
          <a:lstStyle/>
          <a:p>
            <a:pPr algn="ctr"/>
            <a:r>
              <a:rPr lang="en-US" dirty="0" smtClean="0">
                <a:solidFill>
                  <a:srgbClr val="006600"/>
                </a:solidFill>
              </a:rPr>
              <a:t>Circle of Courage Philosophy</a:t>
            </a:r>
            <a:endParaRPr lang="en-US" dirty="0">
              <a:solidFill>
                <a:srgbClr val="0066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577904"/>
            <a:ext cx="7315200" cy="4405576"/>
          </a:xfrm>
        </p:spPr>
      </p:pic>
    </p:spTree>
    <p:extLst>
      <p:ext uri="{BB962C8B-B14F-4D97-AF65-F5344CB8AC3E}">
        <p14:creationId xmlns:p14="http://schemas.microsoft.com/office/powerpoint/2010/main" val="626926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943600"/>
            <a:ext cx="8183880" cy="533400"/>
          </a:xfrm>
        </p:spPr>
        <p:txBody>
          <a:bodyPr>
            <a:normAutofit fontScale="90000"/>
          </a:bodyPr>
          <a:lstStyle/>
          <a:p>
            <a:pPr algn="ctr"/>
            <a:r>
              <a:rPr lang="en-US" dirty="0" smtClean="0">
                <a:solidFill>
                  <a:srgbClr val="DB5417"/>
                </a:solidFill>
              </a:rPr>
              <a:t>Using the “Mitch Rule”  </a:t>
            </a:r>
            <a:endParaRPr lang="en-US" dirty="0">
              <a:solidFill>
                <a:srgbClr val="DB5417"/>
              </a:solidFill>
            </a:endParaRPr>
          </a:p>
        </p:txBody>
      </p:sp>
      <p:sp>
        <p:nvSpPr>
          <p:cNvPr id="5" name="Text Placeholder 4"/>
          <p:cNvSpPr>
            <a:spLocks noGrp="1"/>
          </p:cNvSpPr>
          <p:nvPr>
            <p:ph type="body" idx="1"/>
          </p:nvPr>
        </p:nvSpPr>
        <p:spPr/>
        <p:txBody>
          <a:bodyPr>
            <a:normAutofit fontScale="92500" lnSpcReduction="10000"/>
          </a:bodyPr>
          <a:lstStyle/>
          <a:p>
            <a:pPr algn="ctr"/>
            <a:r>
              <a:rPr lang="en-US" dirty="0" smtClean="0">
                <a:solidFill>
                  <a:srgbClr val="006600"/>
                </a:solidFill>
              </a:rPr>
              <a:t>Dr. Susan Perez</a:t>
            </a:r>
          </a:p>
          <a:p>
            <a:pPr algn="ctr"/>
            <a:r>
              <a:rPr lang="en-US" dirty="0" smtClean="0">
                <a:solidFill>
                  <a:srgbClr val="006600"/>
                </a:solidFill>
              </a:rPr>
              <a:t>First Principal</a:t>
            </a:r>
            <a:endParaRPr lang="en-US" dirty="0">
              <a:solidFill>
                <a:srgbClr val="006600"/>
              </a:solidFill>
            </a:endParaRPr>
          </a:p>
        </p:txBody>
      </p:sp>
      <p:sp>
        <p:nvSpPr>
          <p:cNvPr id="6" name="Text Placeholder 5"/>
          <p:cNvSpPr>
            <a:spLocks noGrp="1"/>
          </p:cNvSpPr>
          <p:nvPr>
            <p:ph type="body" sz="half" idx="3"/>
          </p:nvPr>
        </p:nvSpPr>
        <p:spPr>
          <a:xfrm>
            <a:off x="4652169" y="441325"/>
            <a:ext cx="3931920" cy="930275"/>
          </a:xfrm>
        </p:spPr>
        <p:txBody>
          <a:bodyPr>
            <a:normAutofit fontScale="70000" lnSpcReduction="20000"/>
          </a:bodyPr>
          <a:lstStyle/>
          <a:p>
            <a:pPr algn="ctr"/>
            <a:endParaRPr lang="en-US" dirty="0" smtClean="0"/>
          </a:p>
          <a:p>
            <a:pPr algn="ctr"/>
            <a:r>
              <a:rPr lang="en-US" sz="2800" dirty="0" smtClean="0">
                <a:solidFill>
                  <a:srgbClr val="006600"/>
                </a:solidFill>
              </a:rPr>
              <a:t>Dr. </a:t>
            </a:r>
            <a:r>
              <a:rPr lang="en-US" sz="2800" dirty="0" err="1" smtClean="0">
                <a:solidFill>
                  <a:srgbClr val="006600"/>
                </a:solidFill>
              </a:rPr>
              <a:t>Allene</a:t>
            </a:r>
            <a:r>
              <a:rPr lang="en-US" sz="2800" dirty="0" smtClean="0">
                <a:solidFill>
                  <a:srgbClr val="006600"/>
                </a:solidFill>
              </a:rPr>
              <a:t> B. Booth</a:t>
            </a:r>
          </a:p>
          <a:p>
            <a:pPr algn="ctr"/>
            <a:r>
              <a:rPr lang="en-US" sz="2800" dirty="0" smtClean="0">
                <a:solidFill>
                  <a:srgbClr val="006600"/>
                </a:solidFill>
              </a:rPr>
              <a:t>First Superintendent</a:t>
            </a:r>
            <a:endParaRPr lang="en-US" sz="2800" dirty="0">
              <a:solidFill>
                <a:srgbClr val="006600"/>
              </a:solidFill>
            </a:endParaRPr>
          </a:p>
        </p:txBody>
      </p:sp>
      <p:pic>
        <p:nvPicPr>
          <p:cNvPr id="4" name="Content Placeholder 3"/>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1352074" y="1447800"/>
            <a:ext cx="2442527" cy="3489325"/>
          </a:xfrm>
        </p:spPr>
      </p:pic>
      <p:pic>
        <p:nvPicPr>
          <p:cNvPr id="3" name="Content Placeholder 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37138" y="1611312"/>
            <a:ext cx="3162300" cy="3162300"/>
          </a:xfrm>
        </p:spPr>
      </p:pic>
    </p:spTree>
    <p:extLst>
      <p:ext uri="{BB962C8B-B14F-4D97-AF65-F5344CB8AC3E}">
        <p14:creationId xmlns:p14="http://schemas.microsoft.com/office/powerpoint/2010/main" val="1289875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685800"/>
          </a:xfrm>
          <a:noFill/>
          <a:ln>
            <a:noFill/>
          </a:ln>
        </p:spPr>
        <p:style>
          <a:lnRef idx="1">
            <a:schemeClr val="accent1"/>
          </a:lnRef>
          <a:fillRef idx="3">
            <a:schemeClr val="accent1"/>
          </a:fillRef>
          <a:effectRef idx="2">
            <a:schemeClr val="accent1"/>
          </a:effectRef>
          <a:fontRef idx="minor">
            <a:schemeClr val="lt1"/>
          </a:fontRef>
        </p:style>
        <p:txBody>
          <a:bodyPr>
            <a:noAutofit/>
          </a:bodyPr>
          <a:lstStyle/>
          <a:p>
            <a:pPr algn="ctr"/>
            <a:r>
              <a:rPr lang="en-US" sz="2000" dirty="0" smtClean="0">
                <a:solidFill>
                  <a:srgbClr val="F15813"/>
                </a:solidFill>
              </a:rPr>
              <a:t>Applied for School Charter to the State Board of Education </a:t>
            </a:r>
            <a:endParaRPr lang="en-US" sz="2000" dirty="0">
              <a:solidFill>
                <a:srgbClr val="F15813"/>
              </a:solidFill>
            </a:endParaRPr>
          </a:p>
        </p:txBody>
      </p:sp>
      <p:sp>
        <p:nvSpPr>
          <p:cNvPr id="3" name="Content Placeholder 2"/>
          <p:cNvSpPr>
            <a:spLocks noGrp="1"/>
          </p:cNvSpPr>
          <p:nvPr>
            <p:ph idx="1"/>
          </p:nvPr>
        </p:nvSpPr>
        <p:spPr>
          <a:xfrm>
            <a:off x="502920" y="530352"/>
            <a:ext cx="8183880" cy="5032248"/>
          </a:xfrm>
        </p:spPr>
        <p:txBody>
          <a:bodyPr>
            <a:normAutofit/>
          </a:bodyPr>
          <a:lstStyle/>
          <a:p>
            <a:pPr marL="347472" lvl="1" indent="0">
              <a:buNone/>
            </a:pPr>
            <a:endParaRPr lang="en-US" b="1" dirty="0" smtClean="0">
              <a:solidFill>
                <a:srgbClr val="F15813"/>
              </a:solidFill>
            </a:endParaRPr>
          </a:p>
          <a:p>
            <a:pPr marL="347472" lvl="1" indent="0">
              <a:buNone/>
            </a:pPr>
            <a:endParaRPr lang="en-US" b="1" dirty="0" smtClean="0">
              <a:solidFill>
                <a:srgbClr val="F15813"/>
              </a:solidFill>
            </a:endParaRPr>
          </a:p>
          <a:p>
            <a:pPr marL="347472" lvl="1" indent="0">
              <a:buNone/>
            </a:pPr>
            <a:endParaRPr lang="en-US" b="1" dirty="0" smtClean="0">
              <a:solidFill>
                <a:srgbClr val="F15813"/>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566211"/>
            <a:ext cx="7259320" cy="4831985"/>
          </a:xfrm>
          <a:prstGeom prst="rect">
            <a:avLst/>
          </a:prstGeom>
        </p:spPr>
      </p:pic>
    </p:spTree>
    <p:extLst>
      <p:ext uri="{BB962C8B-B14F-4D97-AF65-F5344CB8AC3E}">
        <p14:creationId xmlns:p14="http://schemas.microsoft.com/office/powerpoint/2010/main" val="198980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2514600"/>
          </a:xfrm>
        </p:spPr>
        <p:txBody>
          <a:bodyPr>
            <a:normAutofit/>
          </a:bodyPr>
          <a:lstStyle/>
          <a:p>
            <a:pPr algn="ctr"/>
            <a:r>
              <a:rPr lang="en-US" sz="2400" dirty="0" smtClean="0">
                <a:solidFill>
                  <a:srgbClr val="DB5417"/>
                </a:solidFill>
              </a:rPr>
              <a:t>To create new and </a:t>
            </a:r>
            <a:r>
              <a:rPr lang="en-US" sz="3200" dirty="0" smtClean="0">
                <a:solidFill>
                  <a:srgbClr val="006600"/>
                </a:solidFill>
              </a:rPr>
              <a:t>innovative school choice opportunities</a:t>
            </a:r>
            <a:r>
              <a:rPr lang="en-US" sz="2700" dirty="0" smtClean="0">
                <a:solidFill>
                  <a:srgbClr val="DB5417"/>
                </a:solidFill>
              </a:rPr>
              <a:t> </a:t>
            </a:r>
            <a:r>
              <a:rPr lang="en-US" sz="2400" dirty="0" smtClean="0">
                <a:solidFill>
                  <a:srgbClr val="DB5417"/>
                </a:solidFill>
              </a:rPr>
              <a:t>in Central Texas </a:t>
            </a: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lstStyle/>
          <a:p>
            <a:pPr algn="ctr">
              <a:buNone/>
            </a:pPr>
            <a:endParaRPr lang="en-US" dirty="0" smtClean="0"/>
          </a:p>
          <a:p>
            <a:pPr algn="ctr">
              <a:buNone/>
            </a:pPr>
            <a:r>
              <a:rPr lang="en-US" sz="3600" b="1" dirty="0" smtClean="0">
                <a:solidFill>
                  <a:srgbClr val="006600"/>
                </a:solidFill>
              </a:rPr>
              <a:t>Mission Statement</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95600"/>
            <a:ext cx="8183880" cy="2514600"/>
          </a:xfrm>
        </p:spPr>
        <p:txBody>
          <a:bodyPr>
            <a:normAutofit/>
          </a:bodyPr>
          <a:lstStyle/>
          <a:p>
            <a:pPr algn="ctr"/>
            <a:r>
              <a:rPr lang="en-US" sz="2400" dirty="0" smtClean="0">
                <a:solidFill>
                  <a:srgbClr val="DB5417"/>
                </a:solidFill>
              </a:rPr>
              <a:t>To be a</a:t>
            </a:r>
            <a:r>
              <a:rPr lang="en-US" sz="2400" dirty="0" smtClean="0">
                <a:solidFill>
                  <a:schemeClr val="accent6">
                    <a:lumMod val="75000"/>
                  </a:schemeClr>
                </a:solidFill>
              </a:rPr>
              <a:t> </a:t>
            </a:r>
            <a:r>
              <a:rPr lang="en-US" dirty="0" smtClean="0">
                <a:solidFill>
                  <a:srgbClr val="006600"/>
                </a:solidFill>
              </a:rPr>
              <a:t>leader in the school choice movement</a:t>
            </a: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lstStyle/>
          <a:p>
            <a:pPr algn="ctr">
              <a:buNone/>
            </a:pPr>
            <a:endParaRPr lang="en-US" dirty="0" smtClean="0"/>
          </a:p>
          <a:p>
            <a:pPr algn="ctr">
              <a:buNone/>
            </a:pPr>
            <a:r>
              <a:rPr lang="en-US" sz="3600" b="1" dirty="0" smtClean="0">
                <a:solidFill>
                  <a:srgbClr val="006600"/>
                </a:solidFill>
              </a:rPr>
              <a:t>Vision Statement</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95600"/>
            <a:ext cx="8183880" cy="2514600"/>
          </a:xfrm>
        </p:spPr>
        <p:txBody>
          <a:bodyPr>
            <a:normAutofit/>
          </a:bodyPr>
          <a:lstStyle/>
          <a:p>
            <a:pPr algn="ct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4038600" y="530352"/>
            <a:ext cx="4648680" cy="917448"/>
          </a:xfrm>
        </p:spPr>
        <p:txBody>
          <a:bodyPr>
            <a:normAutofit fontScale="92500" lnSpcReduction="20000"/>
          </a:bodyPr>
          <a:lstStyle/>
          <a:p>
            <a:pPr algn="ctr">
              <a:buNone/>
            </a:pPr>
            <a:endParaRPr lang="en-US" dirty="0" smtClean="0"/>
          </a:p>
          <a:p>
            <a:pPr algn="ctr">
              <a:buNone/>
            </a:pPr>
            <a:r>
              <a:rPr lang="en-US" sz="3600" b="1" dirty="0" smtClean="0">
                <a:solidFill>
                  <a:srgbClr val="006600"/>
                </a:solidFill>
              </a:rPr>
              <a:t>Values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graphicFrame>
        <p:nvGraphicFramePr>
          <p:cNvPr id="5" name="Content Placeholder 3"/>
          <p:cNvGraphicFramePr>
            <a:graphicFrameLocks noGrp="1"/>
          </p:cNvGraphicFramePr>
          <p:nvPr>
            <p:ph idx="1"/>
            <p:extLst>
              <p:ext uri="{D42A27DB-BD31-4B8C-83A1-F6EECF244321}">
                <p14:modId xmlns:p14="http://schemas.microsoft.com/office/powerpoint/2010/main" val="894316503"/>
              </p:ext>
            </p:extLst>
          </p:nvPr>
        </p:nvGraphicFramePr>
        <p:xfrm>
          <a:off x="1066800" y="1524000"/>
          <a:ext cx="7543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697707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a:bodyPr>
          <a:lstStyle/>
          <a:p>
            <a:pPr algn="ct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375558865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177168562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700" dirty="0" smtClean="0">
                <a:solidFill>
                  <a:srgbClr val="DB5417"/>
                </a:solidFill>
              </a:rPr>
              <a:t>2,000 students</a:t>
            </a:r>
            <a:br>
              <a:rPr lang="en-US" sz="2700" dirty="0" smtClean="0">
                <a:solidFill>
                  <a:srgbClr val="DB5417"/>
                </a:solidFill>
              </a:rPr>
            </a:b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32252925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700" dirty="0" smtClean="0">
                <a:solidFill>
                  <a:srgbClr val="DB5417"/>
                </a:solidFill>
              </a:rPr>
              <a:t>2,000 students</a:t>
            </a:r>
            <a:br>
              <a:rPr lang="en-US" sz="2700" dirty="0" smtClean="0">
                <a:solidFill>
                  <a:srgbClr val="DB5417"/>
                </a:solidFill>
              </a:rPr>
            </a:br>
            <a:r>
              <a:rPr lang="en-US" sz="2700" dirty="0" smtClean="0">
                <a:solidFill>
                  <a:srgbClr val="DB5417"/>
                </a:solidFill>
              </a:rPr>
              <a:t>$20 M budget</a:t>
            </a:r>
            <a:br>
              <a:rPr lang="en-US" sz="2700" dirty="0" smtClean="0">
                <a:solidFill>
                  <a:srgbClr val="DB5417"/>
                </a:solidFill>
              </a:rPr>
            </a:b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25803719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219200"/>
            <a:ext cx="5562600" cy="3505200"/>
          </a:xfrm>
        </p:spPr>
      </p:pic>
    </p:spTree>
    <p:extLst>
      <p:ext uri="{BB962C8B-B14F-4D97-AF65-F5344CB8AC3E}">
        <p14:creationId xmlns:p14="http://schemas.microsoft.com/office/powerpoint/2010/main" val="789713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700" dirty="0" smtClean="0">
                <a:solidFill>
                  <a:srgbClr val="DB5417"/>
                </a:solidFill>
              </a:rPr>
              <a:t>2,000 students</a:t>
            </a:r>
            <a:br>
              <a:rPr lang="en-US" sz="2700" dirty="0" smtClean="0">
                <a:solidFill>
                  <a:srgbClr val="DB5417"/>
                </a:solidFill>
              </a:rPr>
            </a:br>
            <a:r>
              <a:rPr lang="en-US" sz="2700" dirty="0" smtClean="0">
                <a:solidFill>
                  <a:srgbClr val="DB5417"/>
                </a:solidFill>
              </a:rPr>
              <a:t>$20 M budget</a:t>
            </a:r>
            <a:br>
              <a:rPr lang="en-US" sz="2700" dirty="0" smtClean="0">
                <a:solidFill>
                  <a:srgbClr val="DB5417"/>
                </a:solidFill>
              </a:rPr>
            </a:br>
            <a:r>
              <a:rPr lang="en-US" sz="2400" dirty="0" smtClean="0">
                <a:solidFill>
                  <a:srgbClr val="DB5417"/>
                </a:solidFill>
              </a:rPr>
              <a:t>One of the top ranked school districts in Texas</a:t>
            </a:r>
            <a:r>
              <a:rPr lang="en-US" sz="2700" dirty="0" smtClean="0">
                <a:solidFill>
                  <a:srgbClr val="DB5417"/>
                </a:solidFill>
              </a:rPr>
              <a:t/>
            </a:r>
            <a:br>
              <a:rPr lang="en-US" sz="2700" dirty="0" smtClean="0">
                <a:solidFill>
                  <a:srgbClr val="DB5417"/>
                </a:solidFill>
              </a:rPr>
            </a:b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41210979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fontScale="90000"/>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700" dirty="0" smtClean="0">
                <a:solidFill>
                  <a:srgbClr val="DB5417"/>
                </a:solidFill>
              </a:rPr>
              <a:t>2,000 students</a:t>
            </a:r>
            <a:br>
              <a:rPr lang="en-US" sz="2700" dirty="0" smtClean="0">
                <a:solidFill>
                  <a:srgbClr val="DB5417"/>
                </a:solidFill>
              </a:rPr>
            </a:br>
            <a:r>
              <a:rPr lang="en-US" sz="2700" dirty="0" smtClean="0">
                <a:solidFill>
                  <a:srgbClr val="DB5417"/>
                </a:solidFill>
              </a:rPr>
              <a:t>$20 M budget</a:t>
            </a:r>
            <a:br>
              <a:rPr lang="en-US" sz="2700" dirty="0" smtClean="0">
                <a:solidFill>
                  <a:srgbClr val="DB5417"/>
                </a:solidFill>
              </a:rPr>
            </a:br>
            <a:r>
              <a:rPr lang="en-US" sz="2700" dirty="0" smtClean="0">
                <a:solidFill>
                  <a:srgbClr val="DB5417"/>
                </a:solidFill>
              </a:rPr>
              <a:t>One of the top ranked school districts in Texas</a:t>
            </a:r>
            <a:br>
              <a:rPr lang="en-US" sz="2700" dirty="0" smtClean="0">
                <a:solidFill>
                  <a:srgbClr val="DB5417"/>
                </a:solidFill>
              </a:rPr>
            </a:br>
            <a:r>
              <a:rPr lang="en-US" sz="2700" dirty="0" smtClean="0">
                <a:solidFill>
                  <a:srgbClr val="DB5417"/>
                </a:solidFill>
              </a:rPr>
              <a:t>One of the top ranked high schools in Texas</a:t>
            </a:r>
            <a:br>
              <a:rPr lang="en-US" sz="2700" dirty="0" smtClean="0">
                <a:solidFill>
                  <a:srgbClr val="DB5417"/>
                </a:solidFill>
              </a:rPr>
            </a:b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202847217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fontScale="90000"/>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700" dirty="0" smtClean="0">
                <a:solidFill>
                  <a:srgbClr val="DB5417"/>
                </a:solidFill>
              </a:rPr>
              <a:t>2,000 students</a:t>
            </a:r>
            <a:br>
              <a:rPr lang="en-US" sz="2700" dirty="0" smtClean="0">
                <a:solidFill>
                  <a:srgbClr val="DB5417"/>
                </a:solidFill>
              </a:rPr>
            </a:br>
            <a:r>
              <a:rPr lang="en-US" sz="2700" dirty="0" smtClean="0">
                <a:solidFill>
                  <a:srgbClr val="DB5417"/>
                </a:solidFill>
              </a:rPr>
              <a:t>$20 M budget</a:t>
            </a:r>
            <a:br>
              <a:rPr lang="en-US" sz="2700" dirty="0" smtClean="0">
                <a:solidFill>
                  <a:srgbClr val="DB5417"/>
                </a:solidFill>
              </a:rPr>
            </a:br>
            <a:r>
              <a:rPr lang="en-US" sz="2700" dirty="0" smtClean="0">
                <a:solidFill>
                  <a:srgbClr val="DB5417"/>
                </a:solidFill>
              </a:rPr>
              <a:t>One of the top ranked school districts in Texas</a:t>
            </a:r>
            <a:br>
              <a:rPr lang="en-US" sz="2700" dirty="0" smtClean="0">
                <a:solidFill>
                  <a:srgbClr val="DB5417"/>
                </a:solidFill>
              </a:rPr>
            </a:br>
            <a:r>
              <a:rPr lang="en-US" sz="2700" dirty="0" smtClean="0">
                <a:solidFill>
                  <a:srgbClr val="DB5417"/>
                </a:solidFill>
              </a:rPr>
              <a:t>One of the top ranked high schools in Texas</a:t>
            </a:r>
            <a:br>
              <a:rPr lang="en-US" sz="2700" dirty="0" smtClean="0">
                <a:solidFill>
                  <a:srgbClr val="DB5417"/>
                </a:solidFill>
              </a:rPr>
            </a:br>
            <a:r>
              <a:rPr lang="en-US" sz="2700" dirty="0" smtClean="0">
                <a:solidFill>
                  <a:srgbClr val="DB5417"/>
                </a:solidFill>
              </a:rPr>
              <a:t>“One of the most beautiful campuses in TX”</a:t>
            </a:r>
            <a:br>
              <a:rPr lang="en-US" sz="2700" dirty="0" smtClean="0">
                <a:solidFill>
                  <a:srgbClr val="DB5417"/>
                </a:solidFill>
              </a:rPr>
            </a:b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348026737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2920" y="2819400"/>
            <a:ext cx="8183880" cy="3581400"/>
          </a:xfrm>
        </p:spPr>
        <p:txBody>
          <a:bodyPr>
            <a:normAutofit fontScale="90000"/>
          </a:bodyPr>
          <a:lstStyle/>
          <a:p>
            <a:pPr algn="ctr"/>
            <a:r>
              <a:rPr lang="en-US" sz="2700" dirty="0">
                <a:solidFill>
                  <a:srgbClr val="DB5417"/>
                </a:solidFill>
              </a:rPr>
              <a:t>5 </a:t>
            </a:r>
            <a:r>
              <a:rPr lang="en-US" sz="2700" dirty="0" smtClean="0">
                <a:solidFill>
                  <a:srgbClr val="DB5417"/>
                </a:solidFill>
              </a:rPr>
              <a:t>campuses</a:t>
            </a:r>
            <a:br>
              <a:rPr lang="en-US" sz="2700" dirty="0" smtClean="0">
                <a:solidFill>
                  <a:srgbClr val="DB5417"/>
                </a:solidFill>
              </a:rPr>
            </a:br>
            <a:r>
              <a:rPr lang="en-US" sz="2700" dirty="0" smtClean="0">
                <a:solidFill>
                  <a:srgbClr val="DB5417"/>
                </a:solidFill>
              </a:rPr>
              <a:t>2,000 students</a:t>
            </a:r>
            <a:br>
              <a:rPr lang="en-US" sz="2700" dirty="0" smtClean="0">
                <a:solidFill>
                  <a:srgbClr val="DB5417"/>
                </a:solidFill>
              </a:rPr>
            </a:br>
            <a:r>
              <a:rPr lang="en-US" sz="2700" dirty="0" smtClean="0">
                <a:solidFill>
                  <a:srgbClr val="DB5417"/>
                </a:solidFill>
              </a:rPr>
              <a:t>$20 M budget</a:t>
            </a:r>
            <a:br>
              <a:rPr lang="en-US" sz="2700" dirty="0" smtClean="0">
                <a:solidFill>
                  <a:srgbClr val="DB5417"/>
                </a:solidFill>
              </a:rPr>
            </a:br>
            <a:r>
              <a:rPr lang="en-US" sz="2700" dirty="0" smtClean="0">
                <a:solidFill>
                  <a:srgbClr val="DB5417"/>
                </a:solidFill>
              </a:rPr>
              <a:t>One of the top ranked school districts in Texas</a:t>
            </a:r>
            <a:br>
              <a:rPr lang="en-US" sz="2700" dirty="0" smtClean="0">
                <a:solidFill>
                  <a:srgbClr val="DB5417"/>
                </a:solidFill>
              </a:rPr>
            </a:br>
            <a:r>
              <a:rPr lang="en-US" sz="2700" dirty="0" smtClean="0">
                <a:solidFill>
                  <a:srgbClr val="DB5417"/>
                </a:solidFill>
              </a:rPr>
              <a:t>One of the top ranked high schools in Texas</a:t>
            </a:r>
            <a:br>
              <a:rPr lang="en-US" sz="2700" dirty="0" smtClean="0">
                <a:solidFill>
                  <a:srgbClr val="DB5417"/>
                </a:solidFill>
              </a:rPr>
            </a:br>
            <a:r>
              <a:rPr lang="en-US" sz="2700" dirty="0" smtClean="0">
                <a:solidFill>
                  <a:srgbClr val="DB5417"/>
                </a:solidFill>
              </a:rPr>
              <a:t>“One of the most beautiful campuses in TX”</a:t>
            </a:r>
            <a:br>
              <a:rPr lang="en-US" sz="2700" dirty="0" smtClean="0">
                <a:solidFill>
                  <a:srgbClr val="DB5417"/>
                </a:solidFill>
              </a:rPr>
            </a:br>
            <a:r>
              <a:rPr lang="en-US" sz="2700" dirty="0" smtClean="0">
                <a:solidFill>
                  <a:srgbClr val="DB5417"/>
                </a:solidFill>
              </a:rPr>
              <a:t>Students who have excelled</a:t>
            </a:r>
            <a:r>
              <a:rPr lang="en-US" sz="2400" dirty="0" smtClean="0">
                <a:solidFill>
                  <a:srgbClr val="DB5417"/>
                </a:solidFill>
              </a:rPr>
              <a:t/>
            </a:r>
            <a:br>
              <a:rPr lang="en-US" sz="2400" dirty="0" smtClean="0">
                <a:solidFill>
                  <a:srgbClr val="DB5417"/>
                </a:solidFill>
              </a:rPr>
            </a:br>
            <a:r>
              <a:rPr lang="en-US" sz="2400" dirty="0" smtClean="0"/>
              <a:t/>
            </a:r>
            <a:br>
              <a:rPr lang="en-US" sz="2400" dirty="0" smtClean="0"/>
            </a:br>
            <a:r>
              <a:rPr lang="en-US" sz="2400" dirty="0" smtClean="0"/>
              <a:t> </a:t>
            </a:r>
            <a:endParaRPr lang="en-US" sz="2400" dirty="0"/>
          </a:p>
        </p:txBody>
      </p:sp>
      <p:sp>
        <p:nvSpPr>
          <p:cNvPr id="6" name="Content Placeholder 5"/>
          <p:cNvSpPr>
            <a:spLocks noGrp="1"/>
          </p:cNvSpPr>
          <p:nvPr>
            <p:ph sz="half" idx="2"/>
          </p:nvPr>
        </p:nvSpPr>
        <p:spPr>
          <a:xfrm>
            <a:off x="3429000" y="530352"/>
            <a:ext cx="5258280" cy="1603248"/>
          </a:xfrm>
        </p:spPr>
        <p:txBody>
          <a:bodyPr>
            <a:normAutofit lnSpcReduction="10000"/>
          </a:bodyPr>
          <a:lstStyle/>
          <a:p>
            <a:pPr algn="ctr">
              <a:buNone/>
            </a:pPr>
            <a:endParaRPr lang="en-US" dirty="0" smtClean="0"/>
          </a:p>
          <a:p>
            <a:pPr algn="ctr">
              <a:buNone/>
            </a:pPr>
            <a:r>
              <a:rPr lang="en-US" sz="3600" b="1" dirty="0" smtClean="0">
                <a:solidFill>
                  <a:srgbClr val="006600"/>
                </a:solidFill>
              </a:rPr>
              <a:t>1995 - 2020 Accomplishments</a:t>
            </a:r>
            <a:endParaRPr lang="en-US" sz="3600" b="1" dirty="0">
              <a:solidFill>
                <a:srgbClr val="006600"/>
              </a:solidFill>
            </a:endParaRPr>
          </a:p>
        </p:txBody>
      </p:sp>
      <p:pic>
        <p:nvPicPr>
          <p:cNvPr id="7" name="Picture 2" descr="C:\Users\R.Rickey\Pictures\Gateway Logos\Gateway Prep Color Shied.png"/>
          <p:cNvPicPr>
            <a:picLocks noChangeAspect="1" noChangeArrowheads="1"/>
          </p:cNvPicPr>
          <p:nvPr/>
        </p:nvPicPr>
        <p:blipFill>
          <a:blip r:embed="rId2" cstate="print"/>
          <a:stretch>
            <a:fillRect/>
          </a:stretch>
        </p:blipFill>
        <p:spPr bwMode="auto">
          <a:xfrm>
            <a:off x="381000" y="381000"/>
            <a:ext cx="2449320" cy="2285999"/>
          </a:xfrm>
          <a:prstGeom prst="rect">
            <a:avLst/>
          </a:prstGeom>
          <a:noFill/>
        </p:spPr>
      </p:pic>
    </p:spTree>
    <p:extLst>
      <p:ext uri="{BB962C8B-B14F-4D97-AF65-F5344CB8AC3E}">
        <p14:creationId xmlns:p14="http://schemas.microsoft.com/office/powerpoint/2010/main" val="2598426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DB5417"/>
                </a:solidFill>
              </a:rPr>
              <a:t>Our People</a:t>
            </a:r>
            <a:endParaRPr lang="en-US" dirty="0">
              <a:solidFill>
                <a:srgbClr val="DB5417"/>
              </a:solidFill>
            </a:endParaRPr>
          </a:p>
        </p:txBody>
      </p:sp>
      <p:sp>
        <p:nvSpPr>
          <p:cNvPr id="3" name="Text Placeholder 2"/>
          <p:cNvSpPr>
            <a:spLocks noGrp="1"/>
          </p:cNvSpPr>
          <p:nvPr>
            <p:ph type="body" idx="1"/>
          </p:nvPr>
        </p:nvSpPr>
        <p:spPr/>
        <p:txBody>
          <a:bodyPr/>
          <a:lstStyle/>
          <a:p>
            <a:r>
              <a:rPr lang="en-US" dirty="0" smtClean="0">
                <a:solidFill>
                  <a:srgbClr val="006600"/>
                </a:solidFill>
              </a:rPr>
              <a:t>     Executive </a:t>
            </a:r>
            <a:r>
              <a:rPr lang="en-US" dirty="0" smtClean="0">
                <a:solidFill>
                  <a:srgbClr val="006600"/>
                </a:solidFill>
              </a:rPr>
              <a:t>Team</a:t>
            </a:r>
            <a:endParaRPr lang="en-US" dirty="0">
              <a:solidFill>
                <a:srgbClr val="006600"/>
              </a:solidFill>
            </a:endParaRPr>
          </a:p>
        </p:txBody>
      </p:sp>
      <p:sp>
        <p:nvSpPr>
          <p:cNvPr id="4" name="Text Placeholder 3"/>
          <p:cNvSpPr>
            <a:spLocks noGrp="1"/>
          </p:cNvSpPr>
          <p:nvPr>
            <p:ph type="body" sz="half" idx="3"/>
          </p:nvPr>
        </p:nvSpPr>
        <p:spPr/>
        <p:txBody>
          <a:bodyPr/>
          <a:lstStyle/>
          <a:p>
            <a:r>
              <a:rPr lang="en-US" dirty="0" smtClean="0"/>
              <a:t> </a:t>
            </a:r>
            <a:endParaRPr lang="en-US" dirty="0"/>
          </a:p>
        </p:txBody>
      </p:sp>
      <p:pic>
        <p:nvPicPr>
          <p:cNvPr id="8" name="Content Placeholder 7"/>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020706" y="1447800"/>
            <a:ext cx="3170293" cy="4038600"/>
          </a:xfrm>
        </p:spPr>
      </p:pic>
      <p:sp>
        <p:nvSpPr>
          <p:cNvPr id="7" name="Content Placeholder 6"/>
          <p:cNvSpPr>
            <a:spLocks noGrp="1"/>
          </p:cNvSpPr>
          <p:nvPr>
            <p:ph sz="quarter" idx="4"/>
          </p:nvPr>
        </p:nvSpPr>
        <p:spPr/>
        <p:txBody>
          <a:bodyPr/>
          <a:lstStyle/>
          <a:p>
            <a:endParaRPr lang="en-US"/>
          </a:p>
        </p:txBody>
      </p:sp>
    </p:spTree>
    <p:extLst>
      <p:ext uri="{BB962C8B-B14F-4D97-AF65-F5344CB8AC3E}">
        <p14:creationId xmlns:p14="http://schemas.microsoft.com/office/powerpoint/2010/main" val="3643151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solidFill>
                  <a:srgbClr val="DB5417"/>
                </a:solidFill>
              </a:rPr>
              <a:t>Our Emperor</a:t>
            </a:r>
            <a:endParaRPr lang="en-US" dirty="0">
              <a:solidFill>
                <a:srgbClr val="DB5417"/>
              </a:solidFill>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4200" y="533401"/>
            <a:ext cx="2666999" cy="4876800"/>
          </a:xfrm>
        </p:spPr>
      </p:pic>
    </p:spTree>
    <p:extLst>
      <p:ext uri="{BB962C8B-B14F-4D97-AF65-F5344CB8AC3E}">
        <p14:creationId xmlns:p14="http://schemas.microsoft.com/office/powerpoint/2010/main" val="1271544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105400"/>
            <a:ext cx="8183880" cy="929640"/>
          </a:xfrm>
        </p:spPr>
        <p:txBody>
          <a:bodyPr>
            <a:normAutofit fontScale="90000"/>
          </a:bodyPr>
          <a:lstStyle/>
          <a:p>
            <a:r>
              <a:rPr lang="en-US" dirty="0" smtClean="0">
                <a:solidFill>
                  <a:srgbClr val="DB5417"/>
                </a:solidFill>
              </a:rPr>
              <a:t>State of Public Ed at Federal Level</a:t>
            </a:r>
            <a:endParaRPr lang="en-US" dirty="0">
              <a:solidFill>
                <a:srgbClr val="DB541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1" y="530226"/>
            <a:ext cx="6629400" cy="4437422"/>
          </a:xfrm>
        </p:spPr>
      </p:pic>
    </p:spTree>
    <p:extLst>
      <p:ext uri="{BB962C8B-B14F-4D97-AF65-F5344CB8AC3E}">
        <p14:creationId xmlns:p14="http://schemas.microsoft.com/office/powerpoint/2010/main" val="12435971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6600"/>
                </a:solidFill>
              </a:rPr>
              <a:t>2020 Democratic Party Platform</a:t>
            </a:r>
            <a:endParaRPr lang="en-US" dirty="0">
              <a:solidFill>
                <a:srgbClr val="0066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838199"/>
            <a:ext cx="6477000" cy="3962401"/>
          </a:xfrm>
        </p:spPr>
      </p:pic>
    </p:spTree>
    <p:extLst>
      <p:ext uri="{BB962C8B-B14F-4D97-AF65-F5344CB8AC3E}">
        <p14:creationId xmlns:p14="http://schemas.microsoft.com/office/powerpoint/2010/main" val="3159305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0" y="609599"/>
            <a:ext cx="3200400" cy="5303520"/>
          </a:xfrm>
        </p:spPr>
      </p:pic>
    </p:spTree>
    <p:extLst>
      <p:ext uri="{BB962C8B-B14F-4D97-AF65-F5344CB8AC3E}">
        <p14:creationId xmlns:p14="http://schemas.microsoft.com/office/powerpoint/2010/main" val="4182058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81600"/>
            <a:ext cx="7696200" cy="762000"/>
          </a:xfrm>
        </p:spPr>
        <p:txBody>
          <a:bodyPr/>
          <a:lstStyle/>
          <a:p>
            <a:pPr algn="ctr"/>
            <a:r>
              <a:rPr lang="en-US" dirty="0" smtClean="0">
                <a:solidFill>
                  <a:srgbClr val="DB5417"/>
                </a:solidFill>
              </a:rPr>
              <a:t>State of Public Ed in Texas </a:t>
            </a:r>
            <a:endParaRPr lang="en-US" dirty="0">
              <a:solidFill>
                <a:srgbClr val="DB541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1635" y="609600"/>
            <a:ext cx="6752130" cy="4491634"/>
          </a:xfrm>
        </p:spPr>
      </p:pic>
    </p:spTree>
    <p:extLst>
      <p:ext uri="{BB962C8B-B14F-4D97-AF65-F5344CB8AC3E}">
        <p14:creationId xmlns:p14="http://schemas.microsoft.com/office/powerpoint/2010/main" val="368947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2376" y="1143000"/>
            <a:ext cx="7772400" cy="1752600"/>
          </a:xfrm>
        </p:spPr>
        <p:txBody>
          <a:bodyPr/>
          <a:lstStyle/>
          <a:p>
            <a:pPr algn="ctr"/>
            <a:r>
              <a:rPr lang="en-US" dirty="0" smtClean="0">
                <a:solidFill>
                  <a:srgbClr val="CD4109"/>
                </a:solidFill>
              </a:rPr>
              <a:t>Mitch Rule</a:t>
            </a:r>
            <a:endParaRPr lang="en-US" dirty="0">
              <a:solidFill>
                <a:srgbClr val="CD4109"/>
              </a:solidFill>
            </a:endParaRPr>
          </a:p>
        </p:txBody>
      </p:sp>
      <p:sp>
        <p:nvSpPr>
          <p:cNvPr id="3" name="Subtitle 2"/>
          <p:cNvSpPr>
            <a:spLocks noGrp="1"/>
          </p:cNvSpPr>
          <p:nvPr>
            <p:ph type="subTitle" idx="1"/>
          </p:nvPr>
        </p:nvSpPr>
        <p:spPr>
          <a:xfrm>
            <a:off x="722376" y="4343400"/>
            <a:ext cx="7772400" cy="1295400"/>
          </a:xfrm>
        </p:spPr>
        <p:txBody>
          <a:bodyPr>
            <a:normAutofit fontScale="92500" lnSpcReduction="20000"/>
          </a:bodyPr>
          <a:lstStyle/>
          <a:p>
            <a:pPr algn="ctr"/>
            <a:r>
              <a:rPr lang="en-US" sz="3600" b="1" dirty="0" smtClean="0">
                <a:solidFill>
                  <a:srgbClr val="006600"/>
                </a:solidFill>
              </a:rPr>
              <a:t>If you don’t know something, admit it, and find someone who does know  </a:t>
            </a:r>
            <a:endParaRPr lang="en-US" sz="3600" b="1" dirty="0">
              <a:solidFill>
                <a:srgbClr val="006600"/>
              </a:solidFill>
            </a:endParaRPr>
          </a:p>
        </p:txBody>
      </p:sp>
    </p:spTree>
    <p:extLst>
      <p:ext uri="{BB962C8B-B14F-4D97-AF65-F5344CB8AC3E}">
        <p14:creationId xmlns:p14="http://schemas.microsoft.com/office/powerpoint/2010/main" val="2685009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91200"/>
            <a:ext cx="8183880" cy="533400"/>
          </a:xfrm>
        </p:spPr>
        <p:txBody>
          <a:bodyPr>
            <a:normAutofit/>
          </a:bodyPr>
          <a:lstStyle/>
          <a:p>
            <a:pPr algn="ctr"/>
            <a:r>
              <a:rPr lang="en-US" sz="2200" dirty="0" smtClean="0">
                <a:solidFill>
                  <a:srgbClr val="DB5417"/>
                </a:solidFill>
              </a:rPr>
              <a:t>Public Charter Schools Must Protect Their Gains </a:t>
            </a:r>
            <a:endParaRPr lang="en-US" sz="2200" dirty="0">
              <a:solidFill>
                <a:srgbClr val="DB5417"/>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8252" y="530225"/>
            <a:ext cx="6816548" cy="5184775"/>
          </a:xfrm>
        </p:spPr>
      </p:pic>
    </p:spTree>
    <p:extLst>
      <p:ext uri="{BB962C8B-B14F-4D97-AF65-F5344CB8AC3E}">
        <p14:creationId xmlns:p14="http://schemas.microsoft.com/office/powerpoint/2010/main" val="2379307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rgbClr val="006600"/>
                </a:solidFill>
              </a:rPr>
              <a:t>State of Public Ed at </a:t>
            </a:r>
            <a:r>
              <a:rPr lang="en-US" dirty="0" err="1" smtClean="0">
                <a:solidFill>
                  <a:srgbClr val="006600"/>
                </a:solidFill>
              </a:rPr>
              <a:t>Orenda</a:t>
            </a:r>
            <a:endParaRPr lang="en-US" dirty="0">
              <a:solidFill>
                <a:srgbClr val="0066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1184" y="530225"/>
            <a:ext cx="7554616" cy="4842442"/>
          </a:xfrm>
        </p:spPr>
      </p:pic>
    </p:spTree>
    <p:extLst>
      <p:ext uri="{BB962C8B-B14F-4D97-AF65-F5344CB8AC3E}">
        <p14:creationId xmlns:p14="http://schemas.microsoft.com/office/powerpoint/2010/main" val="3390372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562600"/>
            <a:ext cx="8183880" cy="914400"/>
          </a:xfrm>
        </p:spPr>
        <p:txBody>
          <a:bodyPr/>
          <a:lstStyle/>
          <a:p>
            <a:pPr algn="ctr"/>
            <a:r>
              <a:rPr lang="en-US" dirty="0" smtClean="0">
                <a:solidFill>
                  <a:srgbClr val="DB5417"/>
                </a:solidFill>
              </a:rPr>
              <a:t>Yikes!!!!!</a:t>
            </a:r>
            <a:endParaRPr lang="en-US" dirty="0">
              <a:solidFill>
                <a:srgbClr val="DB5417"/>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2508" y="762000"/>
            <a:ext cx="7445022" cy="4495800"/>
          </a:xfrm>
        </p:spPr>
      </p:pic>
    </p:spTree>
    <p:extLst>
      <p:ext uri="{BB962C8B-B14F-4D97-AF65-F5344CB8AC3E}">
        <p14:creationId xmlns:p14="http://schemas.microsoft.com/office/powerpoint/2010/main" val="409853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DB5417"/>
                </a:solidFill>
              </a:rPr>
              <a:t>Tax payers pay us to educate, not indoctrinate </a:t>
            </a:r>
            <a:endParaRPr lang="en-US" dirty="0">
              <a:solidFill>
                <a:srgbClr val="DB5417"/>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447801"/>
            <a:ext cx="7162800" cy="2743200"/>
          </a:xfrm>
        </p:spPr>
      </p:pic>
    </p:spTree>
    <p:extLst>
      <p:ext uri="{BB962C8B-B14F-4D97-AF65-F5344CB8AC3E}">
        <p14:creationId xmlns:p14="http://schemas.microsoft.com/office/powerpoint/2010/main" val="1421619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4124206"/>
          </a:xfrm>
          <a:prstGeom prst="rect">
            <a:avLst/>
          </a:prstGeom>
          <a:noFill/>
        </p:spPr>
        <p:txBody>
          <a:bodyPr wrap="square" rtlCol="0">
            <a:spAutoFit/>
          </a:bodyPr>
          <a:lstStyle/>
          <a:p>
            <a:pPr algn="ctr"/>
            <a:r>
              <a:rPr lang="en-US" sz="3600" b="1" dirty="0" smtClean="0">
                <a:solidFill>
                  <a:srgbClr val="DB5417"/>
                </a:solidFill>
              </a:rPr>
              <a:t>School Year 2019-20 Goals</a:t>
            </a:r>
          </a:p>
          <a:p>
            <a:pPr algn="ctr"/>
            <a:endParaRPr lang="en-US" sz="2400" b="1" dirty="0">
              <a:solidFill>
                <a:srgbClr val="DB5417"/>
              </a:solidFill>
            </a:endParaRPr>
          </a:p>
          <a:p>
            <a:pPr algn="ctr"/>
            <a:endParaRPr lang="en-US" sz="2400" b="1" dirty="0" smtClean="0">
              <a:solidFill>
                <a:srgbClr val="DB5417"/>
              </a:solidFill>
            </a:endParaRPr>
          </a:p>
          <a:p>
            <a:pPr algn="ctr"/>
            <a:r>
              <a:rPr lang="en-US" sz="5400" b="1" dirty="0" smtClean="0">
                <a:solidFill>
                  <a:srgbClr val="006600"/>
                </a:solidFill>
              </a:rPr>
              <a:t>REVIEW </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335493932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2985433"/>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pPr marL="457200" indent="-457200">
              <a:buFont typeface="+mj-lt"/>
              <a:buAutoNum type="arabicPeriod"/>
            </a:pPr>
            <a:r>
              <a:rPr lang="en-US" sz="2000" b="1" dirty="0" smtClean="0">
                <a:solidFill>
                  <a:srgbClr val="006600"/>
                </a:solidFill>
              </a:rPr>
              <a:t>District Wide Enrollment Reaches 1,900</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100895683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3600986"/>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pPr marL="457200" indent="-457200">
              <a:buFont typeface="+mj-lt"/>
              <a:buAutoNum type="arabicPeriod"/>
            </a:pPr>
            <a:r>
              <a:rPr lang="en-US" sz="2000" b="1" dirty="0" smtClean="0">
                <a:solidFill>
                  <a:srgbClr val="006600"/>
                </a:solidFill>
              </a:rPr>
              <a:t>District Wide Enrollment Reaches 1,900</a:t>
            </a:r>
          </a:p>
          <a:p>
            <a:pPr lvl="2"/>
            <a:endParaRPr lang="en-US" sz="2000" b="1" dirty="0" smtClean="0">
              <a:solidFill>
                <a:srgbClr val="006600"/>
              </a:solidFill>
            </a:endParaRPr>
          </a:p>
          <a:p>
            <a:pPr lvl="2"/>
            <a:r>
              <a:rPr lang="en-US" sz="2000" b="1" dirty="0" smtClean="0">
                <a:solidFill>
                  <a:srgbClr val="CD4109"/>
                </a:solidFill>
              </a:rPr>
              <a:t>We had 1,816</a:t>
            </a:r>
          </a:p>
          <a:p>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5576545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3293209"/>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startAt="2"/>
            </a:pPr>
            <a:r>
              <a:rPr lang="en-US" sz="2000" b="1" dirty="0" smtClean="0">
                <a:solidFill>
                  <a:srgbClr val="006600"/>
                </a:solidFill>
              </a:rPr>
              <a:t>Raise $600,000 in charitable contributions</a:t>
            </a:r>
          </a:p>
          <a:p>
            <a:pPr marL="457200" indent="-457200">
              <a:buFont typeface="+mj-lt"/>
              <a:buAutoNum type="arabicPeriod" startAt="2"/>
            </a:pPr>
            <a:endParaRPr lang="en-US" sz="2000" b="1" dirty="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286712226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4216539"/>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startAt="2"/>
            </a:pPr>
            <a:r>
              <a:rPr lang="en-US" sz="2000" b="1" dirty="0" smtClean="0">
                <a:solidFill>
                  <a:srgbClr val="006600"/>
                </a:solidFill>
              </a:rPr>
              <a:t>Raise $600,000 in charitable contributions</a:t>
            </a:r>
          </a:p>
          <a:p>
            <a:pPr marL="457200" indent="-457200">
              <a:buFont typeface="+mj-lt"/>
              <a:buAutoNum type="arabicPeriod" startAt="2"/>
            </a:pPr>
            <a:endParaRPr lang="en-US" sz="2000" b="1" dirty="0">
              <a:solidFill>
                <a:srgbClr val="006600"/>
              </a:solidFill>
            </a:endParaRPr>
          </a:p>
          <a:p>
            <a:r>
              <a:rPr lang="en-US" sz="2000" b="1" dirty="0" smtClean="0">
                <a:solidFill>
                  <a:srgbClr val="006600"/>
                </a:solidFill>
              </a:rPr>
              <a:t>	</a:t>
            </a:r>
            <a:r>
              <a:rPr lang="en-US" sz="2000" b="1" dirty="0" smtClean="0">
                <a:solidFill>
                  <a:srgbClr val="CD4109"/>
                </a:solidFill>
              </a:rPr>
              <a:t>We raised $515,000</a:t>
            </a:r>
          </a:p>
          <a:p>
            <a:pPr lvl="1"/>
            <a:r>
              <a:rPr lang="en-US" sz="2000" b="1" dirty="0">
                <a:solidFill>
                  <a:srgbClr val="006600"/>
                </a:solidFill>
              </a:rPr>
              <a:t>	</a:t>
            </a:r>
            <a:endParaRPr lang="en-US" sz="2000" b="1" dirty="0" smtClean="0">
              <a:solidFill>
                <a:srgbClr val="006600"/>
              </a:solidFill>
            </a:endParaRPr>
          </a:p>
          <a:p>
            <a:pPr marL="457200" indent="-457200">
              <a:buFont typeface="+mj-lt"/>
              <a:buAutoNum type="arabicPeriod"/>
            </a:pPr>
            <a:endParaRPr lang="en-US" sz="2000" b="1" dirty="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180362038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3293209"/>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a:solidFill>
                <a:srgbClr val="006600"/>
              </a:solidFill>
            </a:endParaRPr>
          </a:p>
          <a:p>
            <a:pPr marL="457200" indent="-457200">
              <a:buFont typeface="+mj-lt"/>
              <a:buAutoNum type="arabicPeriod" startAt="3"/>
            </a:pPr>
            <a:r>
              <a:rPr lang="en-US" sz="2000" b="1" dirty="0" smtClean="0">
                <a:solidFill>
                  <a:srgbClr val="006600"/>
                </a:solidFill>
              </a:rPr>
              <a:t>Implementation of Leadership Succession Plan</a:t>
            </a:r>
          </a:p>
          <a:p>
            <a:pPr marL="457200" indent="-457200">
              <a:buFont typeface="+mj-lt"/>
              <a:buAutoNum type="arabicPeriod" startAt="3"/>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222987868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530225"/>
            <a:ext cx="4191000" cy="5504815"/>
          </a:xfrm>
        </p:spPr>
      </p:pic>
    </p:spTree>
    <p:extLst>
      <p:ext uri="{BB962C8B-B14F-4D97-AF65-F5344CB8AC3E}">
        <p14:creationId xmlns:p14="http://schemas.microsoft.com/office/powerpoint/2010/main" val="2140816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3908762"/>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a:solidFill>
                <a:srgbClr val="006600"/>
              </a:solidFill>
            </a:endParaRPr>
          </a:p>
          <a:p>
            <a:pPr marL="457200" indent="-457200">
              <a:buFont typeface="+mj-lt"/>
              <a:buAutoNum type="arabicPeriod" startAt="3"/>
            </a:pPr>
            <a:r>
              <a:rPr lang="en-US" sz="2000" b="1" dirty="0" smtClean="0">
                <a:solidFill>
                  <a:srgbClr val="006600"/>
                </a:solidFill>
              </a:rPr>
              <a:t>Implementation of Leadership Succession Plan</a:t>
            </a:r>
          </a:p>
          <a:p>
            <a:pPr marL="457200" indent="-457200">
              <a:buFont typeface="+mj-lt"/>
              <a:buAutoNum type="arabicPeriod" startAt="3"/>
            </a:pPr>
            <a:endParaRPr lang="en-US" sz="2000" b="1" dirty="0" smtClean="0">
              <a:solidFill>
                <a:srgbClr val="006600"/>
              </a:solidFill>
            </a:endParaRPr>
          </a:p>
          <a:p>
            <a:r>
              <a:rPr lang="en-US" sz="2000" b="1" dirty="0" smtClean="0">
                <a:solidFill>
                  <a:srgbClr val="006600"/>
                </a:solidFill>
              </a:rPr>
              <a:t>	</a:t>
            </a:r>
            <a:r>
              <a:rPr lang="en-US" sz="2000" b="1" dirty="0" smtClean="0">
                <a:solidFill>
                  <a:srgbClr val="CD4109"/>
                </a:solidFill>
              </a:rPr>
              <a:t>Carla Silber was appointed Superintendent last 	September.  Mr. Rickey appointed to the OE board 	and remains as CEO full-time through 	May, 2022. </a:t>
            </a: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153645830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3600986"/>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startAt="4"/>
            </a:pPr>
            <a:r>
              <a:rPr lang="en-US" sz="2000" b="1" dirty="0" smtClean="0">
                <a:solidFill>
                  <a:srgbClr val="006600"/>
                </a:solidFill>
              </a:rPr>
              <a:t>Successfully implement phase 2 of our distance learning innovation project</a:t>
            </a:r>
          </a:p>
          <a:p>
            <a:pPr marL="457200" indent="-457200">
              <a:buFont typeface="+mj-lt"/>
              <a:buAutoNum type="arabicPeriod" startAt="4"/>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322632535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4524315"/>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startAt="4"/>
            </a:pPr>
            <a:r>
              <a:rPr lang="en-US" sz="2000" b="1" dirty="0" smtClean="0">
                <a:solidFill>
                  <a:srgbClr val="006600"/>
                </a:solidFill>
              </a:rPr>
              <a:t>Successfully implement phase 2 of our distance learning innovation project</a:t>
            </a:r>
          </a:p>
          <a:p>
            <a:endParaRPr lang="en-US" sz="2000" b="1" dirty="0">
              <a:solidFill>
                <a:srgbClr val="006600"/>
              </a:solidFill>
            </a:endParaRPr>
          </a:p>
          <a:p>
            <a:r>
              <a:rPr lang="en-US" sz="2000" b="1" dirty="0" smtClean="0">
                <a:solidFill>
                  <a:srgbClr val="006600"/>
                </a:solidFill>
              </a:rPr>
              <a:t>	</a:t>
            </a:r>
            <a:r>
              <a:rPr lang="en-US" sz="2000" b="1" dirty="0" smtClean="0">
                <a:solidFill>
                  <a:srgbClr val="CD4109"/>
                </a:solidFill>
              </a:rPr>
              <a:t>We abandoned the project.  The cost-benefit 	ratios were negative. </a:t>
            </a:r>
          </a:p>
          <a:p>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21209274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533400" y="1524000"/>
            <a:ext cx="8305800" cy="3293209"/>
          </a:xfrm>
          <a:prstGeom prst="rect">
            <a:avLst/>
          </a:prstGeom>
          <a:noFill/>
        </p:spPr>
        <p:txBody>
          <a:bodyPr wrap="square" rtlCol="0">
            <a:spAutoFit/>
          </a:bodyPr>
          <a:lstStyle/>
          <a:p>
            <a:pPr algn="ctr"/>
            <a:r>
              <a:rPr lang="en-US" sz="2400" b="1" dirty="0" smtClean="0">
                <a:solidFill>
                  <a:srgbClr val="DB5417"/>
                </a:solidFill>
              </a:rPr>
              <a:t>School Year 2019-20 Goals</a:t>
            </a:r>
          </a:p>
          <a:p>
            <a:pPr marL="457200" indent="-457200">
              <a:buFont typeface="+mj-lt"/>
              <a:buAutoNum type="arabicPeriod"/>
            </a:pPr>
            <a:endParaRPr lang="en-US" sz="2000" b="1" dirty="0" smtClean="0">
              <a:solidFill>
                <a:srgbClr val="006600"/>
              </a:solidFill>
            </a:endParaRPr>
          </a:p>
          <a:p>
            <a:endParaRPr lang="en-US" sz="2000" b="1" dirty="0" smtClean="0">
              <a:solidFill>
                <a:srgbClr val="006600"/>
              </a:solidFill>
            </a:endParaRPr>
          </a:p>
          <a:p>
            <a:pPr marL="457200" indent="-457200">
              <a:buFont typeface="+mj-lt"/>
              <a:buAutoNum type="arabicPeriod" startAt="5"/>
            </a:pPr>
            <a:r>
              <a:rPr lang="en-US" sz="2000" b="1" dirty="0" smtClean="0">
                <a:solidFill>
                  <a:srgbClr val="006600"/>
                </a:solidFill>
              </a:rPr>
              <a:t>Complete the written Master Plan &amp; secure </a:t>
            </a:r>
            <a:r>
              <a:rPr lang="en-US" sz="2000" b="1" dirty="0">
                <a:solidFill>
                  <a:srgbClr val="006600"/>
                </a:solidFill>
              </a:rPr>
              <a:t>f</a:t>
            </a:r>
            <a:r>
              <a:rPr lang="en-US" sz="2000" b="1" dirty="0" smtClean="0">
                <a:solidFill>
                  <a:srgbClr val="006600"/>
                </a:solidFill>
              </a:rPr>
              <a:t>unding for the new Gateway </a:t>
            </a:r>
            <a:r>
              <a:rPr lang="en-US" sz="2000" b="1" dirty="0">
                <a:solidFill>
                  <a:srgbClr val="006600"/>
                </a:solidFill>
              </a:rPr>
              <a:t>s</a:t>
            </a:r>
            <a:r>
              <a:rPr lang="en-US" sz="2000" b="1" dirty="0" smtClean="0">
                <a:solidFill>
                  <a:srgbClr val="006600"/>
                </a:solidFill>
              </a:rPr>
              <a:t>outh </a:t>
            </a:r>
            <a:r>
              <a:rPr lang="en-US" sz="2000" b="1" dirty="0">
                <a:solidFill>
                  <a:srgbClr val="006600"/>
                </a:solidFill>
              </a:rPr>
              <a:t>c</a:t>
            </a:r>
            <a:r>
              <a:rPr lang="en-US" sz="2000" b="1" dirty="0" smtClean="0">
                <a:solidFill>
                  <a:srgbClr val="006600"/>
                </a:solidFill>
              </a:rPr>
              <a:t>ampus </a:t>
            </a:r>
          </a:p>
          <a:p>
            <a:endParaRPr lang="en-US" sz="2000" b="1" dirty="0" smtClean="0">
              <a:solidFill>
                <a:srgbClr val="006600"/>
              </a:solidFill>
            </a:endParaRPr>
          </a:p>
          <a:p>
            <a:endParaRPr lang="en-US" sz="2000" b="1" dirty="0" smtClean="0">
              <a:solidFill>
                <a:srgbClr val="006600"/>
              </a:solidFill>
            </a:endParaRP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342566826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noChangeAspect="1"/>
          </p:cNvGraphicFramePr>
          <p:nvPr>
            <p:ph idx="1"/>
            <p:extLst/>
          </p:nvPr>
        </p:nvGraphicFramePr>
        <p:xfrm>
          <a:off x="2286000" y="354724"/>
          <a:ext cx="4800600" cy="6046076"/>
        </p:xfrm>
        <a:graphic>
          <a:graphicData uri="http://schemas.openxmlformats.org/presentationml/2006/ole">
            <mc:AlternateContent xmlns:mc="http://schemas.openxmlformats.org/markup-compatibility/2006">
              <mc:Choice xmlns:v="urn:schemas-microsoft-com:vml" Requires="v">
                <p:oleObj spid="_x0000_s1043" name="Acrobat Document" r:id="rId3" imgW="16459123" imgH="24688761" progId="AcroExch.Document.DC">
                  <p:embed/>
                </p:oleObj>
              </mc:Choice>
              <mc:Fallback>
                <p:oleObj name="Acrobat Document" r:id="rId3" imgW="16459123" imgH="24688761" progId="AcroExch.Document.DC">
                  <p:embed/>
                  <p:pic>
                    <p:nvPicPr>
                      <p:cNvPr id="4" name="Content Placeholder 3"/>
                      <p:cNvPicPr/>
                      <p:nvPr/>
                    </p:nvPicPr>
                    <p:blipFill>
                      <a:blip r:embed="rId4"/>
                      <a:stretch>
                        <a:fillRect/>
                      </a:stretch>
                    </p:blipFill>
                    <p:spPr>
                      <a:xfrm>
                        <a:off x="2286000" y="354724"/>
                        <a:ext cx="4800600" cy="6046076"/>
                      </a:xfrm>
                      <a:prstGeom prst="rect">
                        <a:avLst/>
                      </a:prstGeom>
                    </p:spPr>
                  </p:pic>
                </p:oleObj>
              </mc:Fallback>
            </mc:AlternateContent>
          </a:graphicData>
        </a:graphic>
      </p:graphicFrame>
    </p:spTree>
    <p:extLst>
      <p:ext uri="{BB962C8B-B14F-4D97-AF65-F5344CB8AC3E}">
        <p14:creationId xmlns:p14="http://schemas.microsoft.com/office/powerpoint/2010/main" val="1032282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810000" y="685800"/>
            <a:ext cx="990600" cy="838200"/>
          </a:xfrm>
          <a:prstGeom prst="rect">
            <a:avLst/>
          </a:prstGeom>
        </p:spPr>
      </p:pic>
      <p:sp>
        <p:nvSpPr>
          <p:cNvPr id="3" name="TextBox 2"/>
          <p:cNvSpPr txBox="1"/>
          <p:nvPr/>
        </p:nvSpPr>
        <p:spPr>
          <a:xfrm>
            <a:off x="457200" y="1828800"/>
            <a:ext cx="8305800" cy="4739759"/>
          </a:xfrm>
          <a:prstGeom prst="rect">
            <a:avLst/>
          </a:prstGeom>
          <a:noFill/>
        </p:spPr>
        <p:txBody>
          <a:bodyPr wrap="square" rtlCol="0">
            <a:spAutoFit/>
          </a:bodyPr>
          <a:lstStyle/>
          <a:p>
            <a:pPr algn="ctr"/>
            <a:r>
              <a:rPr lang="en-US" sz="2400" b="1" dirty="0" smtClean="0">
                <a:solidFill>
                  <a:srgbClr val="DB5417"/>
                </a:solidFill>
              </a:rPr>
              <a:t>School Year 2019-20 Goals</a:t>
            </a:r>
          </a:p>
          <a:p>
            <a:endParaRPr lang="en-US" sz="2000" b="1" dirty="0" smtClean="0">
              <a:solidFill>
                <a:srgbClr val="006600"/>
              </a:solidFill>
            </a:endParaRPr>
          </a:p>
          <a:p>
            <a:endParaRPr lang="en-US" sz="1400" b="1" dirty="0" smtClean="0">
              <a:solidFill>
                <a:srgbClr val="006600"/>
              </a:solidFill>
            </a:endParaRPr>
          </a:p>
          <a:p>
            <a:pPr marL="457200" indent="-457200">
              <a:buFont typeface="+mj-lt"/>
              <a:buAutoNum type="arabicPeriod" startAt="5"/>
            </a:pPr>
            <a:r>
              <a:rPr lang="en-US" sz="2000" b="1" dirty="0" smtClean="0">
                <a:solidFill>
                  <a:srgbClr val="006600"/>
                </a:solidFill>
              </a:rPr>
              <a:t>Complete the written Master Plan &amp; secure </a:t>
            </a:r>
            <a:r>
              <a:rPr lang="en-US" sz="2000" b="1" dirty="0">
                <a:solidFill>
                  <a:srgbClr val="006600"/>
                </a:solidFill>
              </a:rPr>
              <a:t>f</a:t>
            </a:r>
            <a:r>
              <a:rPr lang="en-US" sz="2000" b="1" dirty="0" smtClean="0">
                <a:solidFill>
                  <a:srgbClr val="006600"/>
                </a:solidFill>
              </a:rPr>
              <a:t>unding for the new Gateway </a:t>
            </a:r>
            <a:r>
              <a:rPr lang="en-US" sz="2000" b="1" dirty="0">
                <a:solidFill>
                  <a:srgbClr val="006600"/>
                </a:solidFill>
              </a:rPr>
              <a:t>s</a:t>
            </a:r>
            <a:r>
              <a:rPr lang="en-US" sz="2000" b="1" dirty="0" smtClean="0">
                <a:solidFill>
                  <a:srgbClr val="006600"/>
                </a:solidFill>
              </a:rPr>
              <a:t>outh </a:t>
            </a:r>
            <a:r>
              <a:rPr lang="en-US" sz="2000" b="1" dirty="0">
                <a:solidFill>
                  <a:srgbClr val="006600"/>
                </a:solidFill>
              </a:rPr>
              <a:t>c</a:t>
            </a:r>
            <a:r>
              <a:rPr lang="en-US" sz="2000" b="1" dirty="0" smtClean="0">
                <a:solidFill>
                  <a:srgbClr val="006600"/>
                </a:solidFill>
              </a:rPr>
              <a:t>ampus </a:t>
            </a:r>
          </a:p>
          <a:p>
            <a:endParaRPr lang="en-US" sz="2000" b="1" dirty="0" smtClean="0">
              <a:solidFill>
                <a:srgbClr val="006600"/>
              </a:solidFill>
            </a:endParaRPr>
          </a:p>
          <a:p>
            <a:pPr marL="342900" indent="-342900">
              <a:buFont typeface="Arial" panose="020B0604020202020204" pitchFamily="34" charset="0"/>
              <a:buChar char="•"/>
            </a:pPr>
            <a:r>
              <a:rPr lang="en-US" sz="2000" b="1" dirty="0" smtClean="0">
                <a:solidFill>
                  <a:srgbClr val="CD4109"/>
                </a:solidFill>
              </a:rPr>
              <a:t>Pandemic economic fall out changes this plan. </a:t>
            </a:r>
          </a:p>
          <a:p>
            <a:r>
              <a:rPr lang="en-US" sz="2000" b="1" dirty="0" smtClean="0">
                <a:solidFill>
                  <a:srgbClr val="CD4109"/>
                </a:solidFill>
              </a:rPr>
              <a:t> </a:t>
            </a:r>
          </a:p>
          <a:p>
            <a:pPr marL="342900" indent="-342900">
              <a:buFont typeface="Arial" panose="020B0604020202020204" pitchFamily="34" charset="0"/>
              <a:buChar char="•"/>
            </a:pPr>
            <a:r>
              <a:rPr lang="en-US" sz="2000" b="1" dirty="0" smtClean="0">
                <a:solidFill>
                  <a:srgbClr val="CD4109"/>
                </a:solidFill>
              </a:rPr>
              <a:t>Delay opening this new school until at least </a:t>
            </a:r>
            <a:r>
              <a:rPr lang="en-US" sz="2000" b="1" dirty="0" smtClean="0">
                <a:solidFill>
                  <a:srgbClr val="CD4109"/>
                </a:solidFill>
              </a:rPr>
              <a:t>2024</a:t>
            </a:r>
            <a:r>
              <a:rPr lang="en-US" sz="2000" b="1" dirty="0" smtClean="0">
                <a:solidFill>
                  <a:srgbClr val="CD4109"/>
                </a:solidFill>
              </a:rPr>
              <a:t>.</a:t>
            </a:r>
          </a:p>
          <a:p>
            <a:pPr marL="342900" indent="-342900">
              <a:buFont typeface="Arial" panose="020B0604020202020204" pitchFamily="34" charset="0"/>
              <a:buChar char="•"/>
            </a:pPr>
            <a:endParaRPr lang="en-US" sz="2000" b="1" dirty="0" smtClean="0">
              <a:solidFill>
                <a:srgbClr val="CD4109"/>
              </a:solidFill>
            </a:endParaRPr>
          </a:p>
          <a:p>
            <a:pPr marL="285750" indent="-285750">
              <a:buFont typeface="Arial" panose="020B0604020202020204" pitchFamily="34" charset="0"/>
              <a:buChar char="•"/>
            </a:pPr>
            <a:r>
              <a:rPr lang="en-US" sz="2000" b="1" dirty="0" smtClean="0">
                <a:solidFill>
                  <a:srgbClr val="CD4109"/>
                </a:solidFill>
              </a:rPr>
              <a:t> Named Gateway School of Arts &amp; Sciences K – 8.</a:t>
            </a:r>
          </a:p>
          <a:p>
            <a:r>
              <a:rPr lang="en-US" sz="2000" b="1" dirty="0" smtClean="0">
                <a:solidFill>
                  <a:srgbClr val="CD4109"/>
                </a:solidFill>
              </a:rPr>
              <a:t> </a:t>
            </a:r>
          </a:p>
          <a:p>
            <a:pPr marL="457200" indent="-457200"/>
            <a:endParaRPr lang="en-US" sz="2000" b="1" dirty="0" smtClean="0">
              <a:solidFill>
                <a:srgbClr val="006600"/>
              </a:solidFill>
            </a:endParaRPr>
          </a:p>
          <a:p>
            <a:pPr marL="457200" indent="-457200">
              <a:buFont typeface="+mj-lt"/>
              <a:buAutoNum type="arabicPeriod"/>
            </a:pPr>
            <a:endParaRPr lang="en-US" sz="2000" b="1" dirty="0" smtClean="0">
              <a:solidFill>
                <a:srgbClr val="006600"/>
              </a:solidFill>
            </a:endParaRPr>
          </a:p>
          <a:p>
            <a:pPr algn="ctr">
              <a:buFont typeface="Arial" pitchFamily="34" charset="0"/>
              <a:buChar char="•"/>
            </a:pPr>
            <a:endParaRPr lang="en-US" sz="2400" b="1" dirty="0" smtClean="0">
              <a:solidFill>
                <a:srgbClr val="006600"/>
              </a:solidFill>
            </a:endParaRPr>
          </a:p>
        </p:txBody>
      </p:sp>
    </p:spTree>
    <p:extLst>
      <p:ext uri="{BB962C8B-B14F-4D97-AF65-F5344CB8AC3E}">
        <p14:creationId xmlns:p14="http://schemas.microsoft.com/office/powerpoint/2010/main" val="163363112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179064" y="685800"/>
            <a:ext cx="2383536" cy="2057400"/>
          </a:xfrm>
          <a:prstGeom prst="rect">
            <a:avLst/>
          </a:prstGeom>
        </p:spPr>
      </p:pic>
      <p:sp>
        <p:nvSpPr>
          <p:cNvPr id="3" name="TextBox 2"/>
          <p:cNvSpPr txBox="1"/>
          <p:nvPr/>
        </p:nvSpPr>
        <p:spPr>
          <a:xfrm>
            <a:off x="1143000" y="3886200"/>
            <a:ext cx="6781800" cy="1569660"/>
          </a:xfrm>
          <a:prstGeom prst="rect">
            <a:avLst/>
          </a:prstGeom>
          <a:noFill/>
        </p:spPr>
        <p:txBody>
          <a:bodyPr wrap="square" rtlCol="0">
            <a:spAutoFit/>
          </a:bodyPr>
          <a:lstStyle/>
          <a:p>
            <a:pPr algn="ctr"/>
            <a:r>
              <a:rPr lang="en-US" sz="4800" b="1" dirty="0" smtClean="0">
                <a:solidFill>
                  <a:srgbClr val="006600"/>
                </a:solidFill>
              </a:rPr>
              <a:t>Strategic Plans for 2020-21 &amp; Beyond</a:t>
            </a:r>
            <a:endParaRPr lang="en-US" sz="4800" b="1" dirty="0">
              <a:solidFill>
                <a:srgbClr val="006600"/>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362200"/>
            <a:ext cx="8153400" cy="34163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endParaRPr lang="en-US" b="1" dirty="0" smtClean="0">
              <a:solidFill>
                <a:srgbClr val="006600"/>
              </a:solidFill>
            </a:endParaRPr>
          </a:p>
          <a:p>
            <a:pPr algn="ctr"/>
            <a:endParaRPr lang="en-US" sz="4400" b="1" dirty="0">
              <a:solidFill>
                <a:srgbClr val="006600"/>
              </a:solidFill>
            </a:endParaRPr>
          </a:p>
          <a:p>
            <a:pPr algn="ctr"/>
            <a:r>
              <a:rPr lang="en-US" sz="4400" b="1" dirty="0" smtClean="0">
                <a:solidFill>
                  <a:srgbClr val="006600"/>
                </a:solidFill>
              </a:rPr>
              <a:t>Key Targets</a:t>
            </a:r>
          </a:p>
          <a:p>
            <a:endParaRPr lang="en-US" sz="2000" b="1" dirty="0" smtClean="0">
              <a:solidFill>
                <a:srgbClr val="006600"/>
              </a:solidFill>
            </a:endParaRPr>
          </a:p>
          <a:p>
            <a:endParaRPr lang="en-US"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3048000" cy="2285999"/>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362200"/>
            <a:ext cx="8001000" cy="2369880"/>
          </a:xfrm>
          <a:prstGeom prst="rect">
            <a:avLst/>
          </a:prstGeom>
          <a:noFill/>
        </p:spPr>
        <p:txBody>
          <a:bodyPr wrap="square" rtlCol="0">
            <a:spAutoFit/>
          </a:bodyPr>
          <a:lstStyle/>
          <a:p>
            <a:pPr>
              <a:buFont typeface="Arial" pitchFamily="34" charset="0"/>
              <a:buChar char="•"/>
            </a:pPr>
            <a:endParaRPr lang="en-US" b="1" dirty="0" smtClean="0">
              <a:solidFill>
                <a:srgbClr val="006600"/>
              </a:solidFill>
            </a:endParaRPr>
          </a:p>
          <a:p>
            <a:pPr>
              <a:buFont typeface="Arial" pitchFamily="34" charset="0"/>
              <a:buChar char="•"/>
            </a:pPr>
            <a:r>
              <a:rPr lang="en-US" sz="2000" b="1" dirty="0" smtClean="0">
                <a:solidFill>
                  <a:srgbClr val="006600"/>
                </a:solidFill>
              </a:rPr>
              <a:t>STAAR scores better than nearest ISD public school</a:t>
            </a:r>
          </a:p>
          <a:p>
            <a:endParaRPr lang="en-US" sz="2000" b="1" dirty="0" smtClean="0">
              <a:solidFill>
                <a:srgbClr val="006600"/>
              </a:solidFill>
            </a:endParaRPr>
          </a:p>
          <a:p>
            <a:endParaRPr lang="en-US"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extLst>
      <p:ext uri="{BB962C8B-B14F-4D97-AF65-F5344CB8AC3E}">
        <p14:creationId xmlns:p14="http://schemas.microsoft.com/office/powerpoint/2010/main" val="20052509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362200"/>
            <a:ext cx="8001000" cy="3293209"/>
          </a:xfrm>
          <a:prstGeom prst="rect">
            <a:avLst/>
          </a:prstGeom>
          <a:noFill/>
        </p:spPr>
        <p:txBody>
          <a:bodyPr wrap="square" rtlCol="0">
            <a:spAutoFit/>
          </a:bodyPr>
          <a:lstStyle/>
          <a:p>
            <a:pPr>
              <a:buFont typeface="Arial" pitchFamily="34" charset="0"/>
              <a:buChar char="•"/>
            </a:pPr>
            <a:endParaRPr lang="en-US" b="1" dirty="0" smtClean="0">
              <a:solidFill>
                <a:srgbClr val="006600"/>
              </a:solidFill>
            </a:endParaRPr>
          </a:p>
          <a:p>
            <a:pPr>
              <a:buFont typeface="Arial" pitchFamily="34" charset="0"/>
              <a:buChar char="•"/>
            </a:pPr>
            <a:r>
              <a:rPr lang="en-US" sz="2000" b="1" dirty="0" smtClean="0">
                <a:solidFill>
                  <a:srgbClr val="006600"/>
                </a:solidFill>
              </a:rPr>
              <a:t>STAAR scores better than nearest ISD public school</a:t>
            </a:r>
          </a:p>
          <a:p>
            <a:endParaRPr lang="en-US" sz="2000" b="1" dirty="0" smtClean="0">
              <a:solidFill>
                <a:srgbClr val="006600"/>
              </a:solidFill>
            </a:endParaRPr>
          </a:p>
          <a:p>
            <a:pPr>
              <a:buFont typeface="Arial" pitchFamily="34" charset="0"/>
              <a:buChar char="•"/>
            </a:pPr>
            <a:r>
              <a:rPr lang="en-US" sz="2000" b="1" dirty="0" smtClean="0">
                <a:solidFill>
                  <a:srgbClr val="006600"/>
                </a:solidFill>
              </a:rPr>
              <a:t>Gateway Prep ranked in top 50 in Texas by US News and World Report, top 10 in Austin area</a:t>
            </a:r>
          </a:p>
          <a:p>
            <a:endParaRPr lang="en-US" sz="2000" b="1" dirty="0" smtClean="0">
              <a:solidFill>
                <a:srgbClr val="006600"/>
              </a:solidFill>
            </a:endParaRPr>
          </a:p>
          <a:p>
            <a:endParaRPr lang="en-US"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2376" y="1820206"/>
            <a:ext cx="7772400" cy="1151594"/>
          </a:xfrm>
        </p:spPr>
        <p:txBody>
          <a:bodyPr/>
          <a:lstStyle/>
          <a:p>
            <a:pPr algn="ctr"/>
            <a:r>
              <a:rPr lang="en-US" dirty="0" smtClean="0">
                <a:solidFill>
                  <a:srgbClr val="DB5417"/>
                </a:solidFill>
              </a:rPr>
              <a:t>Mr. Johnson Rule</a:t>
            </a:r>
            <a:endParaRPr lang="en-US" dirty="0">
              <a:solidFill>
                <a:srgbClr val="DB5417"/>
              </a:solidFill>
            </a:endParaRPr>
          </a:p>
        </p:txBody>
      </p:sp>
      <p:sp>
        <p:nvSpPr>
          <p:cNvPr id="5" name="Subtitle 4"/>
          <p:cNvSpPr>
            <a:spLocks noGrp="1"/>
          </p:cNvSpPr>
          <p:nvPr>
            <p:ph type="subTitle" idx="1"/>
          </p:nvPr>
        </p:nvSpPr>
        <p:spPr>
          <a:xfrm>
            <a:off x="722376" y="4267200"/>
            <a:ext cx="7772400" cy="1371600"/>
          </a:xfrm>
        </p:spPr>
        <p:txBody>
          <a:bodyPr>
            <a:normAutofit/>
          </a:bodyPr>
          <a:lstStyle/>
          <a:p>
            <a:pPr algn="ctr"/>
            <a:r>
              <a:rPr lang="en-US" sz="4000" b="1" dirty="0" smtClean="0">
                <a:solidFill>
                  <a:srgbClr val="006600"/>
                </a:solidFill>
              </a:rPr>
              <a:t>Don’t go into retail </a:t>
            </a:r>
            <a:endParaRPr lang="en-US" sz="4000" b="1" dirty="0">
              <a:solidFill>
                <a:srgbClr val="006600"/>
              </a:solidFill>
            </a:endParaRPr>
          </a:p>
        </p:txBody>
      </p:sp>
    </p:spTree>
    <p:extLst>
      <p:ext uri="{BB962C8B-B14F-4D97-AF65-F5344CB8AC3E}">
        <p14:creationId xmlns:p14="http://schemas.microsoft.com/office/powerpoint/2010/main" val="4263193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362200"/>
            <a:ext cx="8001000" cy="4216539"/>
          </a:xfrm>
          <a:prstGeom prst="rect">
            <a:avLst/>
          </a:prstGeom>
          <a:noFill/>
        </p:spPr>
        <p:txBody>
          <a:bodyPr wrap="square" rtlCol="0">
            <a:spAutoFit/>
          </a:bodyPr>
          <a:lstStyle/>
          <a:p>
            <a:pPr>
              <a:buFont typeface="Arial" pitchFamily="34" charset="0"/>
              <a:buChar char="•"/>
            </a:pPr>
            <a:endParaRPr lang="en-US" b="1" dirty="0" smtClean="0">
              <a:solidFill>
                <a:srgbClr val="006600"/>
              </a:solidFill>
            </a:endParaRPr>
          </a:p>
          <a:p>
            <a:pPr>
              <a:buFont typeface="Arial" pitchFamily="34" charset="0"/>
              <a:buChar char="•"/>
            </a:pPr>
            <a:r>
              <a:rPr lang="en-US" sz="2000" b="1" dirty="0" smtClean="0">
                <a:solidFill>
                  <a:srgbClr val="006600"/>
                </a:solidFill>
              </a:rPr>
              <a:t>STAAR scores better than nearest ISD public school</a:t>
            </a:r>
          </a:p>
          <a:p>
            <a:endParaRPr lang="en-US" sz="2000" b="1" dirty="0" smtClean="0">
              <a:solidFill>
                <a:srgbClr val="006600"/>
              </a:solidFill>
            </a:endParaRPr>
          </a:p>
          <a:p>
            <a:pPr>
              <a:buFont typeface="Arial" pitchFamily="34" charset="0"/>
              <a:buChar char="•"/>
            </a:pPr>
            <a:r>
              <a:rPr lang="en-US" sz="2000" b="1" dirty="0" smtClean="0">
                <a:solidFill>
                  <a:srgbClr val="006600"/>
                </a:solidFill>
              </a:rPr>
              <a:t>Gateway Prep ranked in top 50 in Texas by US News and World Report, top 10 in Austin area</a:t>
            </a:r>
          </a:p>
          <a:p>
            <a:endParaRPr lang="en-US" sz="2000" b="1" dirty="0" smtClean="0">
              <a:solidFill>
                <a:srgbClr val="006600"/>
              </a:solidFill>
            </a:endParaRPr>
          </a:p>
          <a:p>
            <a:pPr>
              <a:buFont typeface="Arial" pitchFamily="34" charset="0"/>
              <a:buChar char="•"/>
            </a:pPr>
            <a:r>
              <a:rPr lang="en-US" sz="2000" b="1" dirty="0" smtClean="0">
                <a:solidFill>
                  <a:srgbClr val="006600"/>
                </a:solidFill>
              </a:rPr>
              <a:t>100% of our graduating seniors from our college prep campuses pass at least one AP exam</a:t>
            </a:r>
          </a:p>
          <a:p>
            <a:endParaRPr lang="en-US" sz="2000" b="1" dirty="0" smtClean="0">
              <a:solidFill>
                <a:srgbClr val="006600"/>
              </a:solidFill>
            </a:endParaRPr>
          </a:p>
          <a:p>
            <a:endParaRPr lang="en-US"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362200"/>
            <a:ext cx="8001000" cy="4832092"/>
          </a:xfrm>
          <a:prstGeom prst="rect">
            <a:avLst/>
          </a:prstGeom>
          <a:noFill/>
        </p:spPr>
        <p:txBody>
          <a:bodyPr wrap="square" rtlCol="0">
            <a:spAutoFit/>
          </a:bodyPr>
          <a:lstStyle/>
          <a:p>
            <a:pPr>
              <a:buFont typeface="Arial" pitchFamily="34" charset="0"/>
              <a:buChar char="•"/>
            </a:pPr>
            <a:endParaRPr lang="en-US" b="1" dirty="0" smtClean="0">
              <a:solidFill>
                <a:srgbClr val="006600"/>
              </a:solidFill>
            </a:endParaRPr>
          </a:p>
          <a:p>
            <a:pPr>
              <a:buFont typeface="Arial" pitchFamily="34" charset="0"/>
              <a:buChar char="•"/>
            </a:pPr>
            <a:r>
              <a:rPr lang="en-US" sz="2000" b="1" dirty="0" smtClean="0">
                <a:solidFill>
                  <a:srgbClr val="006600"/>
                </a:solidFill>
              </a:rPr>
              <a:t>STAAR scores better than nearest ISD public school</a:t>
            </a:r>
          </a:p>
          <a:p>
            <a:endParaRPr lang="en-US" sz="2000" b="1" dirty="0" smtClean="0">
              <a:solidFill>
                <a:srgbClr val="006600"/>
              </a:solidFill>
            </a:endParaRPr>
          </a:p>
          <a:p>
            <a:pPr>
              <a:buFont typeface="Arial" pitchFamily="34" charset="0"/>
              <a:buChar char="•"/>
            </a:pPr>
            <a:r>
              <a:rPr lang="en-US" sz="2000" b="1" dirty="0" smtClean="0">
                <a:solidFill>
                  <a:srgbClr val="006600"/>
                </a:solidFill>
              </a:rPr>
              <a:t>Gateway Prep ranked in top 50 in Texas by US News and World Report, top 10 in Austin area</a:t>
            </a:r>
          </a:p>
          <a:p>
            <a:endParaRPr lang="en-US" sz="2000" b="1" dirty="0" smtClean="0">
              <a:solidFill>
                <a:srgbClr val="006600"/>
              </a:solidFill>
            </a:endParaRPr>
          </a:p>
          <a:p>
            <a:pPr>
              <a:buFont typeface="Arial" pitchFamily="34" charset="0"/>
              <a:buChar char="•"/>
            </a:pPr>
            <a:r>
              <a:rPr lang="en-US" sz="2000" b="1" dirty="0" smtClean="0">
                <a:solidFill>
                  <a:srgbClr val="006600"/>
                </a:solidFill>
              </a:rPr>
              <a:t>100% of our graduating seniors from our college prep campuses pass at least one AP exam</a:t>
            </a:r>
          </a:p>
          <a:p>
            <a:endParaRPr lang="en-US" sz="2000" b="1" dirty="0" smtClean="0">
              <a:solidFill>
                <a:srgbClr val="006600"/>
              </a:solidFill>
            </a:endParaRPr>
          </a:p>
          <a:p>
            <a:pPr>
              <a:buFont typeface="Arial" pitchFamily="34" charset="0"/>
              <a:buChar char="•"/>
            </a:pPr>
            <a:r>
              <a:rPr lang="en-US" sz="2000" b="1" dirty="0" smtClean="0">
                <a:solidFill>
                  <a:srgbClr val="006600"/>
                </a:solidFill>
              </a:rPr>
              <a:t>SAT </a:t>
            </a:r>
            <a:r>
              <a:rPr lang="en-US" sz="2000" b="1" dirty="0" err="1" smtClean="0">
                <a:solidFill>
                  <a:srgbClr val="006600"/>
                </a:solidFill>
              </a:rPr>
              <a:t>ave</a:t>
            </a:r>
            <a:r>
              <a:rPr lang="en-US" sz="2000" b="1" dirty="0" smtClean="0">
                <a:solidFill>
                  <a:srgbClr val="006600"/>
                </a:solidFill>
              </a:rPr>
              <a:t>. score of 1200 for all college bound seniors</a:t>
            </a:r>
          </a:p>
          <a:p>
            <a:endParaRPr lang="en-US" sz="2000" b="1" dirty="0" smtClean="0">
              <a:solidFill>
                <a:srgbClr val="006600"/>
              </a:solidFill>
            </a:endParaRPr>
          </a:p>
          <a:p>
            <a:endParaRPr lang="en-US"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362200"/>
            <a:ext cx="8001000" cy="5139869"/>
          </a:xfrm>
          <a:prstGeom prst="rect">
            <a:avLst/>
          </a:prstGeom>
          <a:noFill/>
        </p:spPr>
        <p:txBody>
          <a:bodyPr wrap="square" rtlCol="0">
            <a:spAutoFit/>
          </a:bodyPr>
          <a:lstStyle/>
          <a:p>
            <a:pPr>
              <a:buFont typeface="Arial" pitchFamily="34" charset="0"/>
              <a:buChar char="•"/>
            </a:pPr>
            <a:endParaRPr lang="en-US" b="1" dirty="0" smtClean="0">
              <a:solidFill>
                <a:srgbClr val="006600"/>
              </a:solidFill>
            </a:endParaRPr>
          </a:p>
          <a:p>
            <a:pPr>
              <a:buFont typeface="Arial" pitchFamily="34" charset="0"/>
              <a:buChar char="•"/>
            </a:pPr>
            <a:r>
              <a:rPr lang="en-US" sz="2000" b="1" dirty="0" smtClean="0">
                <a:solidFill>
                  <a:srgbClr val="006600"/>
                </a:solidFill>
              </a:rPr>
              <a:t>STAAR scores better than nearest ISD public school</a:t>
            </a:r>
          </a:p>
          <a:p>
            <a:endParaRPr lang="en-US" sz="2000" b="1" dirty="0" smtClean="0">
              <a:solidFill>
                <a:srgbClr val="006600"/>
              </a:solidFill>
            </a:endParaRPr>
          </a:p>
          <a:p>
            <a:pPr>
              <a:buFont typeface="Arial" pitchFamily="34" charset="0"/>
              <a:buChar char="•"/>
            </a:pPr>
            <a:r>
              <a:rPr lang="en-US" sz="2000" b="1" dirty="0" smtClean="0">
                <a:solidFill>
                  <a:srgbClr val="006600"/>
                </a:solidFill>
              </a:rPr>
              <a:t>Gateway Prep ranked in top 50 in Texas by US News and World Report, top 10 in Austin area</a:t>
            </a:r>
          </a:p>
          <a:p>
            <a:endParaRPr lang="en-US" sz="2000" b="1" dirty="0" smtClean="0">
              <a:solidFill>
                <a:srgbClr val="006600"/>
              </a:solidFill>
            </a:endParaRPr>
          </a:p>
          <a:p>
            <a:pPr>
              <a:buFont typeface="Arial" pitchFamily="34" charset="0"/>
              <a:buChar char="•"/>
            </a:pPr>
            <a:r>
              <a:rPr lang="en-US" sz="2000" b="1" dirty="0" smtClean="0">
                <a:solidFill>
                  <a:srgbClr val="006600"/>
                </a:solidFill>
              </a:rPr>
              <a:t>100% of our graduating seniors from our college prep campuses pass at least one AP exam</a:t>
            </a:r>
          </a:p>
          <a:p>
            <a:endParaRPr lang="en-US" sz="2000" b="1" dirty="0" smtClean="0">
              <a:solidFill>
                <a:srgbClr val="006600"/>
              </a:solidFill>
            </a:endParaRPr>
          </a:p>
          <a:p>
            <a:pPr>
              <a:buFont typeface="Arial" pitchFamily="34" charset="0"/>
              <a:buChar char="•"/>
            </a:pPr>
            <a:r>
              <a:rPr lang="en-US" sz="2000" b="1" dirty="0" smtClean="0">
                <a:solidFill>
                  <a:srgbClr val="006600"/>
                </a:solidFill>
              </a:rPr>
              <a:t>SAT </a:t>
            </a:r>
            <a:r>
              <a:rPr lang="en-US" sz="2000" b="1" dirty="0" err="1" smtClean="0">
                <a:solidFill>
                  <a:srgbClr val="006600"/>
                </a:solidFill>
              </a:rPr>
              <a:t>ave</a:t>
            </a:r>
            <a:r>
              <a:rPr lang="en-US" sz="2000" b="1" dirty="0" smtClean="0">
                <a:solidFill>
                  <a:srgbClr val="006600"/>
                </a:solidFill>
              </a:rPr>
              <a:t>. score of 1200 for all college bound seniors</a:t>
            </a:r>
          </a:p>
          <a:p>
            <a:endParaRPr lang="en-US" sz="2000" b="1" dirty="0" smtClean="0">
              <a:solidFill>
                <a:srgbClr val="006600"/>
              </a:solidFill>
            </a:endParaRPr>
          </a:p>
          <a:p>
            <a:pPr>
              <a:buFont typeface="Arial" pitchFamily="34" charset="0"/>
              <a:buChar char="•"/>
            </a:pPr>
            <a:r>
              <a:rPr lang="en-US" sz="2000" b="1" dirty="0" smtClean="0">
                <a:solidFill>
                  <a:srgbClr val="006600"/>
                </a:solidFill>
              </a:rPr>
              <a:t>ACT </a:t>
            </a:r>
            <a:r>
              <a:rPr lang="en-US" sz="2000" b="1" dirty="0" err="1" smtClean="0">
                <a:solidFill>
                  <a:srgbClr val="006600"/>
                </a:solidFill>
              </a:rPr>
              <a:t>ave</a:t>
            </a:r>
            <a:r>
              <a:rPr lang="en-US" sz="2000" b="1" dirty="0" smtClean="0">
                <a:solidFill>
                  <a:srgbClr val="006600"/>
                </a:solidFill>
              </a:rPr>
              <a:t>. score of 25 for all college bound seniors</a:t>
            </a:r>
          </a:p>
          <a:p>
            <a:endParaRPr lang="en-US"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743200"/>
            <a:ext cx="7924800" cy="2400657"/>
          </a:xfrm>
          <a:prstGeom prst="rect">
            <a:avLst/>
          </a:prstGeom>
          <a:noFill/>
        </p:spPr>
        <p:txBody>
          <a:bodyPr wrap="square" rtlCol="0">
            <a:spAutoFit/>
          </a:bodyPr>
          <a:lstStyle/>
          <a:p>
            <a:endParaRPr lang="en-US" b="1" dirty="0" smtClean="0">
              <a:solidFill>
                <a:srgbClr val="006600"/>
              </a:solidFill>
            </a:endParaRPr>
          </a:p>
          <a:p>
            <a:pPr>
              <a:buFont typeface="Arial" pitchFamily="34" charset="0"/>
              <a:buChar char="•"/>
            </a:pPr>
            <a:r>
              <a:rPr lang="en-US" sz="2000" b="1" dirty="0" smtClean="0">
                <a:solidFill>
                  <a:srgbClr val="006600"/>
                </a:solidFill>
              </a:rPr>
              <a:t>“Superior Achievement” – Financial Integrity Rating      				  System of Texas (“FIRST”)</a:t>
            </a:r>
          </a:p>
          <a:p>
            <a:endParaRPr lang="en-US" sz="20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743200"/>
            <a:ext cx="7924800" cy="2708434"/>
          </a:xfrm>
          <a:prstGeom prst="rect">
            <a:avLst/>
          </a:prstGeom>
          <a:noFill/>
        </p:spPr>
        <p:txBody>
          <a:bodyPr wrap="square" rtlCol="0">
            <a:spAutoFit/>
          </a:bodyPr>
          <a:lstStyle/>
          <a:p>
            <a:endParaRPr lang="en-US" b="1" dirty="0" smtClean="0">
              <a:solidFill>
                <a:srgbClr val="006600"/>
              </a:solidFill>
            </a:endParaRPr>
          </a:p>
          <a:p>
            <a:pPr>
              <a:buFont typeface="Arial" pitchFamily="34" charset="0"/>
              <a:buChar char="•"/>
            </a:pPr>
            <a:r>
              <a:rPr lang="en-US" sz="2000" b="1" dirty="0" smtClean="0">
                <a:solidFill>
                  <a:srgbClr val="006600"/>
                </a:solidFill>
              </a:rPr>
              <a:t>“Superior Achievement” - F.I.R.S.T. rating</a:t>
            </a:r>
          </a:p>
          <a:p>
            <a:endParaRPr lang="en-US" sz="2000" b="1" dirty="0" smtClean="0">
              <a:solidFill>
                <a:srgbClr val="006600"/>
              </a:solidFill>
            </a:endParaRPr>
          </a:p>
          <a:p>
            <a:pPr>
              <a:buFont typeface="Arial" pitchFamily="34" charset="0"/>
              <a:buChar char="•"/>
            </a:pPr>
            <a:r>
              <a:rPr lang="en-US" sz="2000" b="1" dirty="0" smtClean="0">
                <a:solidFill>
                  <a:srgbClr val="006600"/>
                </a:solidFill>
              </a:rPr>
              <a:t>BBB + Standard &amp; Poor’s global bond rating</a:t>
            </a:r>
          </a:p>
          <a:p>
            <a:endParaRPr lang="en-US" sz="20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743200"/>
            <a:ext cx="7924800" cy="3631763"/>
          </a:xfrm>
          <a:prstGeom prst="rect">
            <a:avLst/>
          </a:prstGeom>
          <a:noFill/>
        </p:spPr>
        <p:txBody>
          <a:bodyPr wrap="square" rtlCol="0">
            <a:spAutoFit/>
          </a:bodyPr>
          <a:lstStyle/>
          <a:p>
            <a:endParaRPr lang="en-US" b="1" dirty="0" smtClean="0">
              <a:solidFill>
                <a:srgbClr val="006600"/>
              </a:solidFill>
            </a:endParaRPr>
          </a:p>
          <a:p>
            <a:pPr>
              <a:buFont typeface="Arial" pitchFamily="34" charset="0"/>
              <a:buChar char="•"/>
            </a:pPr>
            <a:r>
              <a:rPr lang="en-US" sz="2000" b="1" dirty="0" smtClean="0">
                <a:solidFill>
                  <a:srgbClr val="006600"/>
                </a:solidFill>
              </a:rPr>
              <a:t>“Superior Achievement” - F.I.R.S.T. rating</a:t>
            </a:r>
          </a:p>
          <a:p>
            <a:endParaRPr lang="en-US" sz="2000" b="1" dirty="0" smtClean="0">
              <a:solidFill>
                <a:srgbClr val="006600"/>
              </a:solidFill>
            </a:endParaRPr>
          </a:p>
          <a:p>
            <a:pPr>
              <a:buFont typeface="Arial" pitchFamily="34" charset="0"/>
              <a:buChar char="•"/>
            </a:pPr>
            <a:r>
              <a:rPr lang="en-US" sz="2000" b="1" dirty="0" smtClean="0">
                <a:solidFill>
                  <a:srgbClr val="006600"/>
                </a:solidFill>
              </a:rPr>
              <a:t>BBB + Standard &amp; Poor’s global bond rating</a:t>
            </a:r>
          </a:p>
          <a:p>
            <a:endParaRPr lang="en-US" sz="2000" b="1" dirty="0" smtClean="0">
              <a:solidFill>
                <a:srgbClr val="006600"/>
              </a:solidFill>
            </a:endParaRPr>
          </a:p>
          <a:p>
            <a:pPr>
              <a:buFont typeface="Arial" pitchFamily="34" charset="0"/>
              <a:buChar char="•"/>
            </a:pPr>
            <a:r>
              <a:rPr lang="en-US" sz="2000" b="1" dirty="0" smtClean="0">
                <a:solidFill>
                  <a:srgbClr val="006600"/>
                </a:solidFill>
              </a:rPr>
              <a:t>First charter school to win the UIL “Lone Star Cup” or Austin American-Statesman “</a:t>
            </a:r>
            <a:r>
              <a:rPr lang="en-US" sz="2000" b="1" dirty="0" err="1" smtClean="0">
                <a:solidFill>
                  <a:srgbClr val="006600"/>
                </a:solidFill>
              </a:rPr>
              <a:t>Breazeale</a:t>
            </a:r>
            <a:r>
              <a:rPr lang="en-US" sz="2000" b="1" dirty="0" smtClean="0">
                <a:solidFill>
                  <a:srgbClr val="006600"/>
                </a:solidFill>
              </a:rPr>
              <a:t> Cup” for athletic achievements</a:t>
            </a:r>
          </a:p>
          <a:p>
            <a:pPr algn="ctr"/>
            <a:endParaRPr lang="en-US" sz="2400" b="1" dirty="0" smtClean="0">
              <a:solidFill>
                <a:srgbClr val="006600"/>
              </a:solidFill>
            </a:endParaRPr>
          </a:p>
          <a:p>
            <a:pPr algn="ctr"/>
            <a:endParaRPr lang="en-US" sz="2400" b="1" dirty="0" smtClean="0">
              <a:solidFill>
                <a:srgbClr val="006600"/>
              </a:solidFill>
            </a:endParaRPr>
          </a:p>
          <a:p>
            <a:pPr algn="ctr"/>
            <a:endParaRPr lang="en-US" sz="2400" b="1" dirty="0" smtClean="0">
              <a:solidFill>
                <a:srgbClr val="006600"/>
              </a:solidFill>
            </a:endParaRPr>
          </a:p>
        </p:txBody>
      </p:sp>
      <p:pic>
        <p:nvPicPr>
          <p:cNvPr id="4" name="Picture 3" descr="arrow-bullseye-5.jpg"/>
          <p:cNvPicPr>
            <a:picLocks noChangeAspect="1"/>
          </p:cNvPicPr>
          <p:nvPr/>
        </p:nvPicPr>
        <p:blipFill>
          <a:blip r:embed="rId2" cstate="print"/>
          <a:stretch>
            <a:fillRect/>
          </a:stretch>
        </p:blipFill>
        <p:spPr>
          <a:xfrm>
            <a:off x="3048000" y="533401"/>
            <a:ext cx="2286000" cy="1600199"/>
          </a:xfrm>
          <a:prstGeom prst="rect">
            <a:avLst/>
          </a:prstGeo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657600" y="685800"/>
            <a:ext cx="1143000" cy="914400"/>
          </a:xfrm>
          <a:prstGeom prst="rect">
            <a:avLst/>
          </a:prstGeom>
        </p:spPr>
      </p:pic>
      <p:sp>
        <p:nvSpPr>
          <p:cNvPr id="3" name="TextBox 2"/>
          <p:cNvSpPr txBox="1"/>
          <p:nvPr/>
        </p:nvSpPr>
        <p:spPr>
          <a:xfrm>
            <a:off x="304800" y="1828800"/>
            <a:ext cx="8458200" cy="2123658"/>
          </a:xfrm>
          <a:prstGeom prst="rect">
            <a:avLst/>
          </a:prstGeom>
          <a:noFill/>
        </p:spPr>
        <p:txBody>
          <a:bodyPr wrap="square" rtlCol="0">
            <a:spAutoFit/>
          </a:bodyPr>
          <a:lstStyle/>
          <a:p>
            <a:pPr algn="ctr"/>
            <a:r>
              <a:rPr lang="en-US" sz="2800" b="1" dirty="0" smtClean="0">
                <a:solidFill>
                  <a:srgbClr val="DB5417"/>
                </a:solidFill>
              </a:rPr>
              <a:t>Strategic Plans for 2020 and Beyond</a:t>
            </a:r>
          </a:p>
          <a:p>
            <a:pPr algn="ctr"/>
            <a:endParaRPr lang="en-US" sz="2400" b="1" dirty="0" smtClean="0">
              <a:solidFill>
                <a:srgbClr val="006600"/>
              </a:solidFill>
            </a:endParaRPr>
          </a:p>
          <a:p>
            <a:endParaRPr lang="en-US" sz="2000" b="1" dirty="0" smtClean="0">
              <a:solidFill>
                <a:srgbClr val="006600"/>
              </a:solidFill>
            </a:endParaRPr>
          </a:p>
          <a:p>
            <a:pPr>
              <a:buFont typeface="Arial" pitchFamily="34" charset="0"/>
              <a:buChar char="•"/>
            </a:pPr>
            <a:endParaRPr lang="en-US" sz="2000" b="1" dirty="0">
              <a:solidFill>
                <a:srgbClr val="006600"/>
              </a:solidFill>
            </a:endParaRPr>
          </a:p>
          <a:p>
            <a:pPr>
              <a:buFont typeface="Arial" pitchFamily="34" charset="0"/>
              <a:buChar char="•"/>
            </a:pPr>
            <a:endParaRPr lang="en-US" sz="2000" b="1" dirty="0" smtClean="0">
              <a:solidFill>
                <a:srgbClr val="006600"/>
              </a:solidFill>
            </a:endParaRPr>
          </a:p>
          <a:p>
            <a:pPr algn="ctr"/>
            <a:endParaRPr lang="en-US" sz="2000" b="1" dirty="0" smtClean="0">
              <a:solidFill>
                <a:srgbClr val="006600"/>
              </a:solidFill>
            </a:endParaRPr>
          </a:p>
        </p:txBody>
      </p:sp>
    </p:spTree>
    <p:extLst>
      <p:ext uri="{BB962C8B-B14F-4D97-AF65-F5344CB8AC3E}">
        <p14:creationId xmlns:p14="http://schemas.microsoft.com/office/powerpoint/2010/main" val="34019090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807720"/>
          </a:xfrm>
        </p:spPr>
        <p:txBody>
          <a:bodyPr>
            <a:normAutofit/>
          </a:bodyPr>
          <a:lstStyle/>
          <a:p>
            <a:pPr algn="ctr"/>
            <a:r>
              <a:rPr lang="en-US" sz="2800" dirty="0" smtClean="0">
                <a:solidFill>
                  <a:srgbClr val="DB5417"/>
                </a:solidFill>
              </a:rPr>
              <a:t>Grow Enrollment – Improve Scores</a:t>
            </a:r>
            <a:endParaRPr lang="en-US" sz="2800" dirty="0">
              <a:solidFill>
                <a:srgbClr val="DB5417"/>
              </a:solidFill>
            </a:endParaRPr>
          </a:p>
        </p:txBody>
      </p:sp>
      <p:sp>
        <p:nvSpPr>
          <p:cNvPr id="3" name="Text Placeholder 2"/>
          <p:cNvSpPr>
            <a:spLocks noGrp="1"/>
          </p:cNvSpPr>
          <p:nvPr>
            <p:ph type="body" idx="1"/>
          </p:nvPr>
        </p:nvSpPr>
        <p:spPr/>
        <p:txBody>
          <a:bodyPr/>
          <a:lstStyle/>
          <a:p>
            <a:r>
              <a:rPr lang="en-US" dirty="0" smtClean="0">
                <a:solidFill>
                  <a:srgbClr val="0070C0"/>
                </a:solidFill>
              </a:rPr>
              <a:t>Kingsland School </a:t>
            </a:r>
            <a:endParaRPr lang="en-US" dirty="0">
              <a:solidFill>
                <a:srgbClr val="0070C0"/>
              </a:solidFill>
            </a:endParaRPr>
          </a:p>
        </p:txBody>
      </p:sp>
      <p:sp>
        <p:nvSpPr>
          <p:cNvPr id="4" name="Text Placeholder 3"/>
          <p:cNvSpPr>
            <a:spLocks noGrp="1"/>
          </p:cNvSpPr>
          <p:nvPr>
            <p:ph type="body" sz="half" idx="3"/>
          </p:nvPr>
        </p:nvSpPr>
        <p:spPr/>
        <p:txBody>
          <a:bodyPr/>
          <a:lstStyle/>
          <a:p>
            <a:r>
              <a:rPr lang="en-US" dirty="0" smtClean="0">
                <a:solidFill>
                  <a:srgbClr val="006600"/>
                </a:solidFill>
              </a:rPr>
              <a:t>Nolan Creek School</a:t>
            </a:r>
            <a:endParaRPr lang="en-US" dirty="0">
              <a:solidFill>
                <a:srgbClr val="006600"/>
              </a:solidFill>
            </a:endParaRPr>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08013" y="1657677"/>
            <a:ext cx="3930650" cy="3069570"/>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52963" y="1714408"/>
            <a:ext cx="3930650" cy="2956108"/>
          </a:xfrm>
        </p:spPr>
      </p:pic>
    </p:spTree>
    <p:extLst>
      <p:ext uri="{BB962C8B-B14F-4D97-AF65-F5344CB8AC3E}">
        <p14:creationId xmlns:p14="http://schemas.microsoft.com/office/powerpoint/2010/main" val="35514422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807720"/>
          </a:xfrm>
        </p:spPr>
        <p:txBody>
          <a:bodyPr/>
          <a:lstStyle/>
          <a:p>
            <a:pPr algn="ctr"/>
            <a:r>
              <a:rPr lang="en-US" dirty="0" smtClean="0">
                <a:solidFill>
                  <a:srgbClr val="DB5417"/>
                </a:solidFill>
              </a:rPr>
              <a:t>Continue what you are doing</a:t>
            </a:r>
            <a:endParaRPr lang="en-US" dirty="0">
              <a:solidFill>
                <a:srgbClr val="DB5417"/>
              </a:solidFill>
            </a:endParaRPr>
          </a:p>
        </p:txBody>
      </p:sp>
      <p:sp>
        <p:nvSpPr>
          <p:cNvPr id="3" name="Text Placeholder 2"/>
          <p:cNvSpPr>
            <a:spLocks noGrp="1"/>
          </p:cNvSpPr>
          <p:nvPr>
            <p:ph type="body" idx="1"/>
          </p:nvPr>
        </p:nvSpPr>
        <p:spPr/>
        <p:txBody>
          <a:bodyPr/>
          <a:lstStyle/>
          <a:p>
            <a:r>
              <a:rPr lang="en-US" dirty="0" smtClean="0">
                <a:solidFill>
                  <a:srgbClr val="002060"/>
                </a:solidFill>
              </a:rPr>
              <a:t>New Horizons School</a:t>
            </a:r>
            <a:endParaRPr lang="en-US" dirty="0">
              <a:solidFill>
                <a:srgbClr val="002060"/>
              </a:solidFill>
            </a:endParaRPr>
          </a:p>
        </p:txBody>
      </p:sp>
      <p:sp>
        <p:nvSpPr>
          <p:cNvPr id="4" name="Text Placeholder 3"/>
          <p:cNvSpPr>
            <a:spLocks noGrp="1"/>
          </p:cNvSpPr>
          <p:nvPr>
            <p:ph type="body" sz="half" idx="3"/>
          </p:nvPr>
        </p:nvSpPr>
        <p:spPr/>
        <p:txBody>
          <a:bodyPr/>
          <a:lstStyle/>
          <a:p>
            <a:r>
              <a:rPr lang="en-US" dirty="0" smtClean="0">
                <a:solidFill>
                  <a:srgbClr val="006600"/>
                </a:solidFill>
              </a:rPr>
              <a:t>Gateway Tech School</a:t>
            </a:r>
            <a:endParaRPr lang="en-US" dirty="0">
              <a:solidFill>
                <a:srgbClr val="006600"/>
              </a:solidFill>
            </a:endParaRPr>
          </a:p>
        </p:txBody>
      </p:sp>
      <p:pic>
        <p:nvPicPr>
          <p:cNvPr id="6" name="Content Placeholder 5"/>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08013" y="1798471"/>
            <a:ext cx="3930650" cy="2787982"/>
          </a:xfrm>
        </p:spPr>
      </p:pic>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83767" y="1882140"/>
            <a:ext cx="3900322" cy="2590800"/>
          </a:xfrm>
        </p:spPr>
      </p:pic>
    </p:spTree>
    <p:extLst>
      <p:ext uri="{BB962C8B-B14F-4D97-AF65-F5344CB8AC3E}">
        <p14:creationId xmlns:p14="http://schemas.microsoft.com/office/powerpoint/2010/main" val="2035846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883920"/>
          </a:xfrm>
        </p:spPr>
        <p:txBody>
          <a:bodyPr>
            <a:normAutofit fontScale="90000"/>
          </a:bodyPr>
          <a:lstStyle/>
          <a:p>
            <a:pPr algn="ctr"/>
            <a:r>
              <a:rPr lang="en-US" dirty="0" smtClean="0">
                <a:solidFill>
                  <a:srgbClr val="DB5417"/>
                </a:solidFill>
              </a:rPr>
              <a:t>Expand enrollment from wait list</a:t>
            </a:r>
            <a:br>
              <a:rPr lang="en-US" dirty="0" smtClean="0">
                <a:solidFill>
                  <a:srgbClr val="DB5417"/>
                </a:solidFill>
              </a:rPr>
            </a:br>
            <a:r>
              <a:rPr lang="en-US" dirty="0" smtClean="0">
                <a:solidFill>
                  <a:srgbClr val="DB5417"/>
                </a:solidFill>
              </a:rPr>
              <a:t>grades 6 – 8 </a:t>
            </a:r>
            <a:endParaRPr lang="en-US" dirty="0">
              <a:solidFill>
                <a:srgbClr val="DB5417"/>
              </a:solidFill>
            </a:endParaRPr>
          </a:p>
        </p:txBody>
      </p:sp>
      <p:sp>
        <p:nvSpPr>
          <p:cNvPr id="3" name="Text Placeholder 2"/>
          <p:cNvSpPr>
            <a:spLocks noGrp="1"/>
          </p:cNvSpPr>
          <p:nvPr>
            <p:ph type="body" idx="1"/>
          </p:nvPr>
        </p:nvSpPr>
        <p:spPr/>
        <p:txBody>
          <a:bodyPr/>
          <a:lstStyle/>
          <a:p>
            <a:r>
              <a:rPr lang="en-US" dirty="0" smtClean="0">
                <a:solidFill>
                  <a:srgbClr val="DB5417"/>
                </a:solidFill>
              </a:rPr>
              <a:t>Gateway Prep School</a:t>
            </a:r>
            <a:endParaRPr lang="en-US" dirty="0">
              <a:solidFill>
                <a:srgbClr val="DB5417"/>
              </a:solidFill>
            </a:endParaRPr>
          </a:p>
        </p:txBody>
      </p:sp>
      <p:sp>
        <p:nvSpPr>
          <p:cNvPr id="4" name="Text Placeholder 3"/>
          <p:cNvSpPr>
            <a:spLocks noGrp="1"/>
          </p:cNvSpPr>
          <p:nvPr>
            <p:ph type="body" sz="half" idx="3"/>
          </p:nvPr>
        </p:nvSpPr>
        <p:spPr/>
        <p:txBody>
          <a:bodyPr/>
          <a:lstStyle/>
          <a:p>
            <a:endParaRPr lang="en-US"/>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608013" y="1928313"/>
            <a:ext cx="3930650" cy="2528298"/>
          </a:xfrm>
        </p:spPr>
      </p:pic>
      <p:sp>
        <p:nvSpPr>
          <p:cNvPr id="6" name="Content Placeholder 5"/>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823259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883920"/>
          </a:xfrm>
        </p:spPr>
        <p:txBody>
          <a:bodyPr>
            <a:normAutofit fontScale="90000"/>
          </a:bodyPr>
          <a:lstStyle/>
          <a:p>
            <a:r>
              <a:rPr lang="en-US" dirty="0" smtClean="0">
                <a:solidFill>
                  <a:srgbClr val="006600"/>
                </a:solidFill>
              </a:rPr>
              <a:t>Special Ed. </a:t>
            </a:r>
            <a:r>
              <a:rPr lang="en-US" dirty="0" err="1" smtClean="0">
                <a:solidFill>
                  <a:srgbClr val="006600"/>
                </a:solidFill>
              </a:rPr>
              <a:t>Srvs</a:t>
            </a:r>
            <a:r>
              <a:rPr lang="en-US" dirty="0" smtClean="0">
                <a:solidFill>
                  <a:srgbClr val="006600"/>
                </a:solidFill>
              </a:rPr>
              <a:t> to School Districts</a:t>
            </a:r>
            <a:endParaRPr lang="en-US" dirty="0">
              <a:solidFill>
                <a:srgbClr val="0066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238" y="758284"/>
            <a:ext cx="8183562" cy="4225196"/>
          </a:xfrm>
        </p:spPr>
      </p:pic>
    </p:spTree>
    <p:extLst>
      <p:ext uri="{BB962C8B-B14F-4D97-AF65-F5344CB8AC3E}">
        <p14:creationId xmlns:p14="http://schemas.microsoft.com/office/powerpoint/2010/main" val="3924285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398399532"/>
              </p:ext>
            </p:extLst>
          </p:nvPr>
        </p:nvGraphicFramePr>
        <p:xfrm>
          <a:off x="1676400" y="381000"/>
          <a:ext cx="5486400" cy="6096000"/>
        </p:xfrm>
        <a:graphic>
          <a:graphicData uri="http://schemas.openxmlformats.org/presentationml/2006/ole">
            <mc:AlternateContent xmlns:mc="http://schemas.openxmlformats.org/markup-compatibility/2006">
              <mc:Choice xmlns:v="urn:schemas-microsoft-com:vml" Requires="v">
                <p:oleObj spid="_x0000_s2066" name="Acrobat Document" r:id="rId3" imgW="4428923" imgH="5981514" progId="AcroExch.Document.DC">
                  <p:embed/>
                </p:oleObj>
              </mc:Choice>
              <mc:Fallback>
                <p:oleObj name="Acrobat Document" r:id="rId3" imgW="4428923" imgH="5981514" progId="AcroExch.Document.DC">
                  <p:embed/>
                  <p:pic>
                    <p:nvPicPr>
                      <p:cNvPr id="0" name=""/>
                      <p:cNvPicPr/>
                      <p:nvPr/>
                    </p:nvPicPr>
                    <p:blipFill>
                      <a:blip r:embed="rId4"/>
                      <a:stretch>
                        <a:fillRect/>
                      </a:stretch>
                    </p:blipFill>
                    <p:spPr>
                      <a:xfrm>
                        <a:off x="1676400" y="381000"/>
                        <a:ext cx="5486400" cy="6096000"/>
                      </a:xfrm>
                      <a:prstGeom prst="rect">
                        <a:avLst/>
                      </a:prstGeom>
                    </p:spPr>
                  </p:pic>
                </p:oleObj>
              </mc:Fallback>
            </mc:AlternateContent>
          </a:graphicData>
        </a:graphic>
      </p:graphicFrame>
    </p:spTree>
    <p:extLst>
      <p:ext uri="{BB962C8B-B14F-4D97-AF65-F5344CB8AC3E}">
        <p14:creationId xmlns:p14="http://schemas.microsoft.com/office/powerpoint/2010/main" val="4502939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657600" y="685800"/>
            <a:ext cx="1143000" cy="914400"/>
          </a:xfrm>
          <a:prstGeom prst="rect">
            <a:avLst/>
          </a:prstGeom>
        </p:spPr>
      </p:pic>
      <p:sp>
        <p:nvSpPr>
          <p:cNvPr id="3" name="TextBox 2"/>
          <p:cNvSpPr txBox="1"/>
          <p:nvPr/>
        </p:nvSpPr>
        <p:spPr>
          <a:xfrm>
            <a:off x="381000" y="1676400"/>
            <a:ext cx="8458200" cy="2000548"/>
          </a:xfrm>
          <a:prstGeom prst="rect">
            <a:avLst/>
          </a:prstGeom>
          <a:noFill/>
        </p:spPr>
        <p:txBody>
          <a:bodyPr wrap="square" rtlCol="0">
            <a:spAutoFit/>
          </a:bodyPr>
          <a:lstStyle/>
          <a:p>
            <a:pPr algn="ctr"/>
            <a:r>
              <a:rPr lang="en-US" sz="2400" b="1" dirty="0" smtClean="0">
                <a:solidFill>
                  <a:srgbClr val="DB5417"/>
                </a:solidFill>
              </a:rPr>
              <a:t>Strategic Plans for 2020 and Beyond</a:t>
            </a:r>
          </a:p>
          <a:p>
            <a:pPr algn="ctr"/>
            <a:endParaRPr lang="en-US" sz="2400" b="1" dirty="0" smtClean="0">
              <a:solidFill>
                <a:srgbClr val="006600"/>
              </a:solidFill>
            </a:endParaRPr>
          </a:p>
          <a:p>
            <a:pPr>
              <a:buFont typeface="Arial" pitchFamily="34" charset="0"/>
              <a:buChar char="•"/>
            </a:pPr>
            <a:r>
              <a:rPr lang="en-US" sz="2000" b="1" dirty="0" smtClean="0">
                <a:solidFill>
                  <a:srgbClr val="006600"/>
                </a:solidFill>
              </a:rPr>
              <a:t>August 2021 &gt; Open Future 9</a:t>
            </a:r>
            <a:r>
              <a:rPr lang="en-US" sz="2000" b="1" baseline="30000" dirty="0" smtClean="0">
                <a:solidFill>
                  <a:srgbClr val="006600"/>
                </a:solidFill>
              </a:rPr>
              <a:t>th</a:t>
            </a:r>
            <a:r>
              <a:rPr lang="en-US" sz="2000" b="1" dirty="0" smtClean="0">
                <a:solidFill>
                  <a:srgbClr val="006600"/>
                </a:solidFill>
              </a:rPr>
              <a:t> Grade Center at GCPS </a:t>
            </a:r>
            <a:r>
              <a:rPr lang="en-US" sz="1600" b="1" dirty="0" smtClean="0">
                <a:solidFill>
                  <a:srgbClr val="006600"/>
                </a:solidFill>
              </a:rPr>
              <a:t>(starting w. middle school wait list students)  </a:t>
            </a:r>
          </a:p>
          <a:p>
            <a:pPr algn="ctr"/>
            <a:endParaRPr lang="en-US" sz="2000" b="1" dirty="0" smtClean="0">
              <a:solidFill>
                <a:srgbClr val="006600"/>
              </a:solidFill>
            </a:endParaRPr>
          </a:p>
          <a:p>
            <a:endParaRPr lang="en-US" sz="2000" b="1" dirty="0">
              <a:solidFill>
                <a:srgbClr val="006600"/>
              </a:solidFill>
            </a:endParaRPr>
          </a:p>
        </p:txBody>
      </p:sp>
    </p:spTree>
    <p:extLst>
      <p:ext uri="{BB962C8B-B14F-4D97-AF65-F5344CB8AC3E}">
        <p14:creationId xmlns:p14="http://schemas.microsoft.com/office/powerpoint/2010/main" val="363967533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657600" y="685800"/>
            <a:ext cx="1143000" cy="914400"/>
          </a:xfrm>
          <a:prstGeom prst="rect">
            <a:avLst/>
          </a:prstGeom>
        </p:spPr>
      </p:pic>
      <p:sp>
        <p:nvSpPr>
          <p:cNvPr id="3" name="TextBox 2"/>
          <p:cNvSpPr txBox="1"/>
          <p:nvPr/>
        </p:nvSpPr>
        <p:spPr>
          <a:xfrm>
            <a:off x="381000" y="1676400"/>
            <a:ext cx="8458200" cy="2616101"/>
          </a:xfrm>
          <a:prstGeom prst="rect">
            <a:avLst/>
          </a:prstGeom>
          <a:noFill/>
        </p:spPr>
        <p:txBody>
          <a:bodyPr wrap="square" rtlCol="0">
            <a:spAutoFit/>
          </a:bodyPr>
          <a:lstStyle/>
          <a:p>
            <a:pPr algn="ctr"/>
            <a:r>
              <a:rPr lang="en-US" sz="2400" b="1" dirty="0" smtClean="0">
                <a:solidFill>
                  <a:srgbClr val="DB5417"/>
                </a:solidFill>
              </a:rPr>
              <a:t>Strategic Plans for 2020 and Beyond</a:t>
            </a:r>
          </a:p>
          <a:p>
            <a:pPr algn="ctr"/>
            <a:endParaRPr lang="en-US" sz="2400" b="1" dirty="0" smtClean="0">
              <a:solidFill>
                <a:srgbClr val="006600"/>
              </a:solidFill>
            </a:endParaRPr>
          </a:p>
          <a:p>
            <a:pPr>
              <a:buFont typeface="Arial" pitchFamily="34" charset="0"/>
              <a:buChar char="•"/>
            </a:pPr>
            <a:r>
              <a:rPr lang="en-US" sz="2000" b="1" dirty="0" smtClean="0">
                <a:solidFill>
                  <a:srgbClr val="006600"/>
                </a:solidFill>
              </a:rPr>
              <a:t>August 2021 &gt; Open Future 9</a:t>
            </a:r>
            <a:r>
              <a:rPr lang="en-US" sz="2000" b="1" baseline="30000" dirty="0" smtClean="0">
                <a:solidFill>
                  <a:srgbClr val="006600"/>
                </a:solidFill>
              </a:rPr>
              <a:t>th</a:t>
            </a:r>
            <a:r>
              <a:rPr lang="en-US" sz="2000" b="1" dirty="0" smtClean="0">
                <a:solidFill>
                  <a:srgbClr val="006600"/>
                </a:solidFill>
              </a:rPr>
              <a:t> Grade Center at GCPS </a:t>
            </a:r>
            <a:r>
              <a:rPr lang="en-US" sz="1600" b="1" dirty="0" smtClean="0">
                <a:solidFill>
                  <a:srgbClr val="006600"/>
                </a:solidFill>
              </a:rPr>
              <a:t>(starting w. middle school wait list students)  </a:t>
            </a:r>
          </a:p>
          <a:p>
            <a:pPr algn="ctr"/>
            <a:endParaRPr lang="en-US" sz="2000" b="1" dirty="0" smtClean="0">
              <a:solidFill>
                <a:srgbClr val="006600"/>
              </a:solidFill>
            </a:endParaRPr>
          </a:p>
          <a:p>
            <a:pPr>
              <a:buFont typeface="Arial" pitchFamily="34" charset="0"/>
              <a:buChar char="•"/>
            </a:pPr>
            <a:r>
              <a:rPr lang="en-US" sz="2000" b="1" dirty="0" smtClean="0">
                <a:solidFill>
                  <a:srgbClr val="006600"/>
                </a:solidFill>
              </a:rPr>
              <a:t>March 2023 &gt; Begin construction of the new Gateway School of Arts &amp; Sciences (K-8)</a:t>
            </a:r>
          </a:p>
          <a:p>
            <a:endParaRPr lang="en-US" sz="2000" b="1" dirty="0">
              <a:solidFill>
                <a:srgbClr val="006600"/>
              </a:solidFill>
            </a:endParaRPr>
          </a:p>
        </p:txBody>
      </p:sp>
    </p:spTree>
    <p:extLst>
      <p:ext uri="{BB962C8B-B14F-4D97-AF65-F5344CB8AC3E}">
        <p14:creationId xmlns:p14="http://schemas.microsoft.com/office/powerpoint/2010/main" val="64336271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657600" y="685800"/>
            <a:ext cx="1143000" cy="914400"/>
          </a:xfrm>
          <a:prstGeom prst="rect">
            <a:avLst/>
          </a:prstGeom>
        </p:spPr>
      </p:pic>
      <p:sp>
        <p:nvSpPr>
          <p:cNvPr id="3" name="TextBox 2"/>
          <p:cNvSpPr txBox="1"/>
          <p:nvPr/>
        </p:nvSpPr>
        <p:spPr>
          <a:xfrm>
            <a:off x="381000" y="1676400"/>
            <a:ext cx="8458200" cy="3231654"/>
          </a:xfrm>
          <a:prstGeom prst="rect">
            <a:avLst/>
          </a:prstGeom>
          <a:noFill/>
        </p:spPr>
        <p:txBody>
          <a:bodyPr wrap="square" rtlCol="0">
            <a:spAutoFit/>
          </a:bodyPr>
          <a:lstStyle/>
          <a:p>
            <a:pPr algn="ctr"/>
            <a:r>
              <a:rPr lang="en-US" sz="2400" b="1" dirty="0" smtClean="0">
                <a:solidFill>
                  <a:srgbClr val="DB5417"/>
                </a:solidFill>
              </a:rPr>
              <a:t>Strategic Plans for 2020 and Beyond</a:t>
            </a:r>
          </a:p>
          <a:p>
            <a:pPr algn="ctr"/>
            <a:endParaRPr lang="en-US" sz="2400" b="1" dirty="0" smtClean="0">
              <a:solidFill>
                <a:srgbClr val="006600"/>
              </a:solidFill>
            </a:endParaRPr>
          </a:p>
          <a:p>
            <a:pPr>
              <a:buFont typeface="Arial" pitchFamily="34" charset="0"/>
              <a:buChar char="•"/>
            </a:pPr>
            <a:r>
              <a:rPr lang="en-US" sz="2000" b="1" dirty="0" smtClean="0">
                <a:solidFill>
                  <a:srgbClr val="006600"/>
                </a:solidFill>
              </a:rPr>
              <a:t>August 2021 &gt; Open Future 9</a:t>
            </a:r>
            <a:r>
              <a:rPr lang="en-US" sz="2000" b="1" baseline="30000" dirty="0" smtClean="0">
                <a:solidFill>
                  <a:srgbClr val="006600"/>
                </a:solidFill>
              </a:rPr>
              <a:t>th</a:t>
            </a:r>
            <a:r>
              <a:rPr lang="en-US" sz="2000" b="1" dirty="0" smtClean="0">
                <a:solidFill>
                  <a:srgbClr val="006600"/>
                </a:solidFill>
              </a:rPr>
              <a:t> Grade Center at GCPS </a:t>
            </a:r>
            <a:r>
              <a:rPr lang="en-US" sz="1600" b="1" dirty="0" smtClean="0">
                <a:solidFill>
                  <a:srgbClr val="006600"/>
                </a:solidFill>
              </a:rPr>
              <a:t>(starting w. middle school wait list students)  </a:t>
            </a:r>
          </a:p>
          <a:p>
            <a:pPr algn="ctr"/>
            <a:endParaRPr lang="en-US" sz="2000" b="1" dirty="0" smtClean="0">
              <a:solidFill>
                <a:srgbClr val="006600"/>
              </a:solidFill>
            </a:endParaRPr>
          </a:p>
          <a:p>
            <a:pPr>
              <a:buFont typeface="Arial" pitchFamily="34" charset="0"/>
              <a:buChar char="•"/>
            </a:pPr>
            <a:r>
              <a:rPr lang="en-US" sz="2000" b="1" dirty="0" smtClean="0">
                <a:solidFill>
                  <a:srgbClr val="006600"/>
                </a:solidFill>
              </a:rPr>
              <a:t>March 2023 &gt; Begin construction of the new Gateway School of Arts &amp; Sciences (K-8)</a:t>
            </a:r>
          </a:p>
          <a:p>
            <a:pPr>
              <a:buFont typeface="Arial" pitchFamily="34" charset="0"/>
              <a:buChar char="•"/>
            </a:pPr>
            <a:endParaRPr lang="en-US" sz="2000" b="1" dirty="0">
              <a:solidFill>
                <a:srgbClr val="006600"/>
              </a:solidFill>
            </a:endParaRPr>
          </a:p>
          <a:p>
            <a:pPr>
              <a:buFont typeface="Arial" pitchFamily="34" charset="0"/>
              <a:buChar char="•"/>
            </a:pPr>
            <a:r>
              <a:rPr lang="en-US" sz="2000" b="1" dirty="0" smtClean="0">
                <a:solidFill>
                  <a:srgbClr val="006600"/>
                </a:solidFill>
              </a:rPr>
              <a:t>August 2024 &gt; Open Gateway School of Arts &amp; Sciences </a:t>
            </a:r>
          </a:p>
          <a:p>
            <a:endParaRPr lang="en-US" sz="2000" b="1" dirty="0">
              <a:solidFill>
                <a:srgbClr val="006600"/>
              </a:solidFill>
            </a:endParaRPr>
          </a:p>
        </p:txBody>
      </p:sp>
    </p:spTree>
    <p:extLst>
      <p:ext uri="{BB962C8B-B14F-4D97-AF65-F5344CB8AC3E}">
        <p14:creationId xmlns:p14="http://schemas.microsoft.com/office/powerpoint/2010/main" val="260818249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657600" y="685800"/>
            <a:ext cx="1143000" cy="914400"/>
          </a:xfrm>
          <a:prstGeom prst="rect">
            <a:avLst/>
          </a:prstGeom>
        </p:spPr>
      </p:pic>
      <p:sp>
        <p:nvSpPr>
          <p:cNvPr id="3" name="TextBox 2"/>
          <p:cNvSpPr txBox="1"/>
          <p:nvPr/>
        </p:nvSpPr>
        <p:spPr>
          <a:xfrm>
            <a:off x="381000" y="1676400"/>
            <a:ext cx="8458200" cy="3847207"/>
          </a:xfrm>
          <a:prstGeom prst="rect">
            <a:avLst/>
          </a:prstGeom>
          <a:noFill/>
        </p:spPr>
        <p:txBody>
          <a:bodyPr wrap="square" rtlCol="0">
            <a:spAutoFit/>
          </a:bodyPr>
          <a:lstStyle/>
          <a:p>
            <a:pPr algn="ctr"/>
            <a:r>
              <a:rPr lang="en-US" sz="2400" b="1" dirty="0" smtClean="0">
                <a:solidFill>
                  <a:srgbClr val="DB5417"/>
                </a:solidFill>
              </a:rPr>
              <a:t>Strategic Plans for 2020 and Beyond</a:t>
            </a:r>
          </a:p>
          <a:p>
            <a:pPr algn="ctr"/>
            <a:endParaRPr lang="en-US" sz="2400" b="1" dirty="0" smtClean="0">
              <a:solidFill>
                <a:srgbClr val="006600"/>
              </a:solidFill>
            </a:endParaRPr>
          </a:p>
          <a:p>
            <a:pPr>
              <a:buFont typeface="Arial" pitchFamily="34" charset="0"/>
              <a:buChar char="•"/>
            </a:pPr>
            <a:r>
              <a:rPr lang="en-US" sz="2000" b="1" dirty="0" smtClean="0">
                <a:solidFill>
                  <a:srgbClr val="006600"/>
                </a:solidFill>
              </a:rPr>
              <a:t>August 2021 &gt; Open Future 9</a:t>
            </a:r>
            <a:r>
              <a:rPr lang="en-US" sz="2000" b="1" baseline="30000" dirty="0" smtClean="0">
                <a:solidFill>
                  <a:srgbClr val="006600"/>
                </a:solidFill>
              </a:rPr>
              <a:t>th</a:t>
            </a:r>
            <a:r>
              <a:rPr lang="en-US" sz="2000" b="1" dirty="0" smtClean="0">
                <a:solidFill>
                  <a:srgbClr val="006600"/>
                </a:solidFill>
              </a:rPr>
              <a:t> Grade Center at GCPS </a:t>
            </a:r>
            <a:r>
              <a:rPr lang="en-US" sz="1600" b="1" dirty="0" smtClean="0">
                <a:solidFill>
                  <a:srgbClr val="006600"/>
                </a:solidFill>
              </a:rPr>
              <a:t>(starting w. middle school wait list students)  </a:t>
            </a:r>
          </a:p>
          <a:p>
            <a:pPr algn="ctr"/>
            <a:endParaRPr lang="en-US" sz="2000" b="1" dirty="0" smtClean="0">
              <a:solidFill>
                <a:srgbClr val="006600"/>
              </a:solidFill>
            </a:endParaRPr>
          </a:p>
          <a:p>
            <a:pPr>
              <a:buFont typeface="Arial" pitchFamily="34" charset="0"/>
              <a:buChar char="•"/>
            </a:pPr>
            <a:r>
              <a:rPr lang="en-US" sz="2000" b="1" dirty="0" smtClean="0">
                <a:solidFill>
                  <a:srgbClr val="006600"/>
                </a:solidFill>
              </a:rPr>
              <a:t>March 2023 &gt; Begin construction of the new Gateway School of Arts &amp; Sciences (K-8)</a:t>
            </a:r>
          </a:p>
          <a:p>
            <a:pPr>
              <a:buFont typeface="Arial" pitchFamily="34" charset="0"/>
              <a:buChar char="•"/>
            </a:pPr>
            <a:endParaRPr lang="en-US" sz="2000" b="1" dirty="0">
              <a:solidFill>
                <a:srgbClr val="006600"/>
              </a:solidFill>
            </a:endParaRPr>
          </a:p>
          <a:p>
            <a:pPr>
              <a:buFont typeface="Arial" pitchFamily="34" charset="0"/>
              <a:buChar char="•"/>
            </a:pPr>
            <a:r>
              <a:rPr lang="en-US" sz="2000" b="1" dirty="0" smtClean="0">
                <a:solidFill>
                  <a:srgbClr val="006600"/>
                </a:solidFill>
              </a:rPr>
              <a:t>August 2024 &gt; Open Gateway School of Arts &amp; Sciences </a:t>
            </a:r>
          </a:p>
          <a:p>
            <a:endParaRPr lang="en-US" sz="2000" b="1" dirty="0">
              <a:solidFill>
                <a:srgbClr val="006600"/>
              </a:solidFill>
            </a:endParaRPr>
          </a:p>
          <a:p>
            <a:r>
              <a:rPr lang="en-US" sz="2000" b="1" dirty="0" smtClean="0">
                <a:solidFill>
                  <a:srgbClr val="CD4109"/>
                </a:solidFill>
              </a:rPr>
              <a:t>Five years from now </a:t>
            </a:r>
            <a:r>
              <a:rPr lang="en-US" sz="2000" b="1" dirty="0" smtClean="0">
                <a:solidFill>
                  <a:srgbClr val="006600"/>
                </a:solidFill>
              </a:rPr>
              <a:t>&gt; </a:t>
            </a:r>
            <a:r>
              <a:rPr lang="en-US" b="1" dirty="0" smtClean="0">
                <a:solidFill>
                  <a:srgbClr val="006600"/>
                </a:solidFill>
              </a:rPr>
              <a:t>Operate 6 campuses w 3,000 students</a:t>
            </a:r>
            <a:endParaRPr lang="en-US" b="1" dirty="0">
              <a:solidFill>
                <a:srgbClr val="006600"/>
              </a:solidFill>
            </a:endParaRPr>
          </a:p>
          <a:p>
            <a:endParaRPr lang="en-US" sz="2000" b="1" dirty="0">
              <a:solidFill>
                <a:srgbClr val="006600"/>
              </a:solidFill>
            </a:endParaRPr>
          </a:p>
        </p:txBody>
      </p:sp>
    </p:spTree>
    <p:extLst>
      <p:ext uri="{BB962C8B-B14F-4D97-AF65-F5344CB8AC3E}">
        <p14:creationId xmlns:p14="http://schemas.microsoft.com/office/powerpoint/2010/main" val="350721078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enda O.JPG"/>
          <p:cNvPicPr>
            <a:picLocks noChangeAspect="1"/>
          </p:cNvPicPr>
          <p:nvPr/>
        </p:nvPicPr>
        <p:blipFill>
          <a:blip r:embed="rId2" cstate="print"/>
          <a:stretch>
            <a:fillRect/>
          </a:stretch>
        </p:blipFill>
        <p:spPr>
          <a:xfrm>
            <a:off x="3657600" y="685800"/>
            <a:ext cx="1143000" cy="914400"/>
          </a:xfrm>
          <a:prstGeom prst="rect">
            <a:avLst/>
          </a:prstGeom>
        </p:spPr>
      </p:pic>
      <p:sp>
        <p:nvSpPr>
          <p:cNvPr id="3" name="TextBox 2"/>
          <p:cNvSpPr txBox="1"/>
          <p:nvPr/>
        </p:nvSpPr>
        <p:spPr>
          <a:xfrm>
            <a:off x="381000" y="1676400"/>
            <a:ext cx="8458200" cy="3908762"/>
          </a:xfrm>
          <a:prstGeom prst="rect">
            <a:avLst/>
          </a:prstGeom>
          <a:noFill/>
        </p:spPr>
        <p:txBody>
          <a:bodyPr wrap="square" rtlCol="0">
            <a:spAutoFit/>
          </a:bodyPr>
          <a:lstStyle/>
          <a:p>
            <a:pPr algn="ctr"/>
            <a:r>
              <a:rPr lang="en-US" sz="2400" b="1" dirty="0" smtClean="0">
                <a:solidFill>
                  <a:srgbClr val="DB5417"/>
                </a:solidFill>
              </a:rPr>
              <a:t>Strategic Plans for 2020 and Beyond</a:t>
            </a:r>
          </a:p>
          <a:p>
            <a:pPr algn="ctr"/>
            <a:endParaRPr lang="en-US" sz="2400" b="1" dirty="0" smtClean="0">
              <a:solidFill>
                <a:srgbClr val="006600"/>
              </a:solidFill>
            </a:endParaRPr>
          </a:p>
          <a:p>
            <a:pPr>
              <a:buFont typeface="Arial" pitchFamily="34" charset="0"/>
              <a:buChar char="•"/>
            </a:pPr>
            <a:r>
              <a:rPr lang="en-US" sz="2000" b="1" dirty="0" smtClean="0">
                <a:solidFill>
                  <a:srgbClr val="006600"/>
                </a:solidFill>
              </a:rPr>
              <a:t>August 2021 &gt; Open Prep 200 </a:t>
            </a:r>
            <a:r>
              <a:rPr lang="en-US" sz="1600" b="1" dirty="0" smtClean="0">
                <a:solidFill>
                  <a:srgbClr val="006600"/>
                </a:solidFill>
              </a:rPr>
              <a:t>  </a:t>
            </a:r>
          </a:p>
          <a:p>
            <a:pPr algn="ctr"/>
            <a:endParaRPr lang="en-US" sz="2000" b="1" dirty="0" smtClean="0">
              <a:solidFill>
                <a:srgbClr val="006600"/>
              </a:solidFill>
            </a:endParaRPr>
          </a:p>
          <a:p>
            <a:pPr>
              <a:buFont typeface="Arial" pitchFamily="34" charset="0"/>
              <a:buChar char="•"/>
            </a:pPr>
            <a:r>
              <a:rPr lang="en-US" sz="2000" b="1" dirty="0" smtClean="0">
                <a:solidFill>
                  <a:srgbClr val="006600"/>
                </a:solidFill>
              </a:rPr>
              <a:t>March 2023 &gt; Begin construction of the new Gateway School of Arts &amp; Sciences (K-8)</a:t>
            </a:r>
          </a:p>
          <a:p>
            <a:pPr>
              <a:buFont typeface="Arial" pitchFamily="34" charset="0"/>
              <a:buChar char="•"/>
            </a:pPr>
            <a:endParaRPr lang="en-US" sz="2000" b="1" dirty="0">
              <a:solidFill>
                <a:srgbClr val="006600"/>
              </a:solidFill>
            </a:endParaRPr>
          </a:p>
          <a:p>
            <a:pPr>
              <a:buFont typeface="Arial" pitchFamily="34" charset="0"/>
              <a:buChar char="•"/>
            </a:pPr>
            <a:r>
              <a:rPr lang="en-US" sz="2000" b="1" dirty="0" smtClean="0">
                <a:solidFill>
                  <a:srgbClr val="006600"/>
                </a:solidFill>
              </a:rPr>
              <a:t>August 2024 &gt; Open Gateway School of Arts &amp; Sciences </a:t>
            </a:r>
          </a:p>
          <a:p>
            <a:endParaRPr lang="en-US" sz="2000" b="1" dirty="0">
              <a:solidFill>
                <a:srgbClr val="006600"/>
              </a:solidFill>
            </a:endParaRPr>
          </a:p>
          <a:p>
            <a:r>
              <a:rPr lang="en-US" sz="2000" b="1" dirty="0" smtClean="0">
                <a:solidFill>
                  <a:srgbClr val="CD4109"/>
                </a:solidFill>
              </a:rPr>
              <a:t>Five years from now </a:t>
            </a:r>
            <a:r>
              <a:rPr lang="en-US" sz="2000" b="1" dirty="0" smtClean="0">
                <a:solidFill>
                  <a:srgbClr val="006600"/>
                </a:solidFill>
              </a:rPr>
              <a:t>&gt; </a:t>
            </a:r>
            <a:r>
              <a:rPr lang="en-US" b="1" dirty="0" smtClean="0">
                <a:solidFill>
                  <a:srgbClr val="006600"/>
                </a:solidFill>
              </a:rPr>
              <a:t>Operate 6 campuses w 3,000 students</a:t>
            </a:r>
            <a:endParaRPr lang="en-US" b="1" dirty="0">
              <a:solidFill>
                <a:srgbClr val="006600"/>
              </a:solidFill>
            </a:endParaRPr>
          </a:p>
          <a:p>
            <a:endParaRPr lang="en-US" sz="2000" b="1" dirty="0">
              <a:solidFill>
                <a:srgbClr val="006600"/>
              </a:solidFill>
            </a:endParaRPr>
          </a:p>
          <a:p>
            <a:r>
              <a:rPr lang="en-US" sz="2000" b="1" dirty="0" smtClean="0">
                <a:solidFill>
                  <a:srgbClr val="CD4109"/>
                </a:solidFill>
              </a:rPr>
              <a:t>Ten years from now</a:t>
            </a:r>
            <a:r>
              <a:rPr lang="en-US" sz="2000" b="1" dirty="0">
                <a:solidFill>
                  <a:srgbClr val="CD4109"/>
                </a:solidFill>
              </a:rPr>
              <a:t> </a:t>
            </a:r>
            <a:r>
              <a:rPr lang="en-US" sz="2000" b="1" dirty="0" smtClean="0">
                <a:solidFill>
                  <a:srgbClr val="006600"/>
                </a:solidFill>
              </a:rPr>
              <a:t>&gt; </a:t>
            </a:r>
            <a:r>
              <a:rPr lang="en-US" b="1" dirty="0" smtClean="0">
                <a:solidFill>
                  <a:srgbClr val="006600"/>
                </a:solidFill>
              </a:rPr>
              <a:t>Operate 7 campuses w 4,000 students</a:t>
            </a:r>
            <a:endParaRPr lang="en-US" b="1" dirty="0">
              <a:solidFill>
                <a:srgbClr val="006600"/>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2920" y="3581400"/>
            <a:ext cx="8183880" cy="1447800"/>
          </a:xfrm>
        </p:spPr>
        <p:txBody>
          <a:bodyPr/>
          <a:lstStyle/>
          <a:p>
            <a:pPr algn="ctr"/>
            <a:r>
              <a:rPr lang="en-US" dirty="0" smtClean="0">
                <a:solidFill>
                  <a:srgbClr val="CF4C23"/>
                </a:solidFill>
              </a:rPr>
              <a:t>Promoting </a:t>
            </a:r>
            <a:r>
              <a:rPr lang="en-US" sz="4800" dirty="0" smtClean="0">
                <a:solidFill>
                  <a:srgbClr val="006600"/>
                </a:solidFill>
              </a:rPr>
              <a:t>Courage</a:t>
            </a:r>
            <a:r>
              <a:rPr lang="en-US" dirty="0" smtClean="0">
                <a:solidFill>
                  <a:srgbClr val="CF4C23"/>
                </a:solidFill>
              </a:rPr>
              <a:t> In Our Students</a:t>
            </a:r>
            <a:endParaRPr lang="en-US" dirty="0">
              <a:solidFill>
                <a:srgbClr val="CF4C23"/>
              </a:solidFill>
            </a:endParaRPr>
          </a:p>
        </p:txBody>
      </p:sp>
      <p:pic>
        <p:nvPicPr>
          <p:cNvPr id="9" name="Content Placeholder 8" descr="Gateway Prep Color Shied.png"/>
          <p:cNvPicPr>
            <a:picLocks noGrp="1" noChangeAspect="1"/>
          </p:cNvPicPr>
          <p:nvPr>
            <p:ph idx="1"/>
          </p:nvPr>
        </p:nvPicPr>
        <p:blipFill>
          <a:blip r:embed="rId2" cstate="print"/>
          <a:stretch>
            <a:fillRect/>
          </a:stretch>
        </p:blipFill>
        <p:spPr>
          <a:xfrm>
            <a:off x="381000" y="381001"/>
            <a:ext cx="8382000" cy="2579076"/>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00"/>
                </a:solidFill>
              </a:rPr>
              <a:t>Oklahoma University </a:t>
            </a:r>
            <a:endParaRPr lang="en-US" dirty="0">
              <a:solidFill>
                <a:srgbClr val="0066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1468" y="738186"/>
            <a:ext cx="5952332" cy="4464249"/>
          </a:xfrm>
        </p:spPr>
      </p:pic>
    </p:spTree>
    <p:extLst>
      <p:ext uri="{BB962C8B-B14F-4D97-AF65-F5344CB8AC3E}">
        <p14:creationId xmlns:p14="http://schemas.microsoft.com/office/powerpoint/2010/main" val="4132316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486400"/>
            <a:ext cx="8183880" cy="990600"/>
          </a:xfrm>
        </p:spPr>
        <p:txBody>
          <a:bodyPr>
            <a:normAutofit fontScale="90000"/>
          </a:bodyPr>
          <a:lstStyle/>
          <a:p>
            <a:pPr algn="ctr"/>
            <a:r>
              <a:rPr lang="en-US" dirty="0" smtClean="0">
                <a:solidFill>
                  <a:srgbClr val="DB5417"/>
                </a:solidFill>
              </a:rPr>
              <a:t>Applied the “Mr. Johnson Rule”.</a:t>
            </a:r>
            <a:endParaRPr lang="en-US" dirty="0">
              <a:solidFill>
                <a:srgbClr val="DB5417"/>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928811"/>
            <a:ext cx="6553200" cy="2587255"/>
          </a:xfrm>
        </p:spPr>
      </p:pic>
    </p:spTree>
    <p:extLst>
      <p:ext uri="{BB962C8B-B14F-4D97-AF65-F5344CB8AC3E}">
        <p14:creationId xmlns:p14="http://schemas.microsoft.com/office/powerpoint/2010/main" val="4083547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645326"/>
            <a:ext cx="8183880" cy="755473"/>
          </a:xfrm>
        </p:spPr>
        <p:txBody>
          <a:bodyPr/>
          <a:lstStyle/>
          <a:p>
            <a:pPr algn="ctr"/>
            <a:r>
              <a:rPr lang="en-US" dirty="0" smtClean="0">
                <a:solidFill>
                  <a:srgbClr val="DB5417"/>
                </a:solidFill>
              </a:rPr>
              <a:t>Dr. Martin </a:t>
            </a:r>
            <a:r>
              <a:rPr lang="en-US" dirty="0" err="1" smtClean="0">
                <a:solidFill>
                  <a:srgbClr val="DB5417"/>
                </a:solidFill>
              </a:rPr>
              <a:t>Brokenleg</a:t>
            </a:r>
            <a:endParaRPr lang="en-US" dirty="0">
              <a:solidFill>
                <a:srgbClr val="DB5417"/>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530225"/>
            <a:ext cx="3276599" cy="5115102"/>
          </a:xfrm>
        </p:spPr>
      </p:pic>
    </p:spTree>
    <p:extLst>
      <p:ext uri="{BB962C8B-B14F-4D97-AF65-F5344CB8AC3E}">
        <p14:creationId xmlns:p14="http://schemas.microsoft.com/office/powerpoint/2010/main" val="9019490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11387</TotalTime>
  <Words>930</Words>
  <Application>Microsoft Office PowerPoint</Application>
  <PresentationFormat>On-screen Show (4:3)</PresentationFormat>
  <Paragraphs>279</Paragraphs>
  <Slides>66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2" baseType="lpstr">
      <vt:lpstr>Arial</vt:lpstr>
      <vt:lpstr>Calibri</vt:lpstr>
      <vt:lpstr>Verdana</vt:lpstr>
      <vt:lpstr>Wingdings 2</vt:lpstr>
      <vt:lpstr>Aspect</vt:lpstr>
      <vt:lpstr>Acrobat Document</vt:lpstr>
      <vt:lpstr>PowerPoint Presentation</vt:lpstr>
      <vt:lpstr>PowerPoint Presentation</vt:lpstr>
      <vt:lpstr>Mitch Rule</vt:lpstr>
      <vt:lpstr>PowerPoint Presentation</vt:lpstr>
      <vt:lpstr>Mr. Johnson Rule</vt:lpstr>
      <vt:lpstr>Special Ed. Srvs to School Districts</vt:lpstr>
      <vt:lpstr>Oklahoma University </vt:lpstr>
      <vt:lpstr>Applied the “Mr. Johnson Rule”.</vt:lpstr>
      <vt:lpstr>Dr. Martin Brokenleg</vt:lpstr>
      <vt:lpstr>Circle of Courage Philosophy</vt:lpstr>
      <vt:lpstr>Using the “Mitch Rule”  </vt:lpstr>
      <vt:lpstr>Applied for School Charter to the State Board of Education </vt:lpstr>
      <vt:lpstr>To create new and innovative school choice opportunities in Central Texas   </vt:lpstr>
      <vt:lpstr>To be a leader in the school choice movement  </vt:lpstr>
      <vt:lpstr>  </vt:lpstr>
      <vt:lpstr>   </vt:lpstr>
      <vt:lpstr>5 campuses    </vt:lpstr>
      <vt:lpstr>5 campuses 2,000 students    </vt:lpstr>
      <vt:lpstr>5 campuses 2,000 students $20 M budget    </vt:lpstr>
      <vt:lpstr>5 campuses 2,000 students $20 M budget One of the top ranked school districts in Texas    </vt:lpstr>
      <vt:lpstr>5 campuses 2,000 students $20 M budget One of the top ranked school districts in Texas One of the top ranked high schools in Texas    </vt:lpstr>
      <vt:lpstr>5 campuses 2,000 students $20 M budget One of the top ranked school districts in Texas One of the top ranked high schools in Texas “One of the most beautiful campuses in TX”    </vt:lpstr>
      <vt:lpstr>5 campuses 2,000 students $20 M budget One of the top ranked school districts in Texas One of the top ranked high schools in Texas “One of the most beautiful campuses in TX” Students who have excelled   </vt:lpstr>
      <vt:lpstr>Our People</vt:lpstr>
      <vt:lpstr>Our Emperor</vt:lpstr>
      <vt:lpstr>State of Public Ed at Federal Level</vt:lpstr>
      <vt:lpstr>2020 Democratic Party Platform</vt:lpstr>
      <vt:lpstr>PowerPoint Presentation</vt:lpstr>
      <vt:lpstr>State of Public Ed in Texas </vt:lpstr>
      <vt:lpstr>Public Charter Schools Must Protect Their Gains </vt:lpstr>
      <vt:lpstr>  State of Public Ed at Orenda</vt:lpstr>
      <vt:lpstr>Yikes!!!!!</vt:lpstr>
      <vt:lpstr>Tax payers pay us to educate, not indoctrinate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 Enrollment – Improve Scores</vt:lpstr>
      <vt:lpstr>Continue what you are doing</vt:lpstr>
      <vt:lpstr>Expand enrollment from wait list grades 6 – 8 </vt:lpstr>
      <vt:lpstr>PowerPoint Presentation</vt:lpstr>
      <vt:lpstr>PowerPoint Presentation</vt:lpstr>
      <vt:lpstr>PowerPoint Presentation</vt:lpstr>
      <vt:lpstr>PowerPoint Presentation</vt:lpstr>
      <vt:lpstr>PowerPoint Presentation</vt:lpstr>
      <vt:lpstr>PowerPoint Presentation</vt:lpstr>
      <vt:lpstr>Promoting Courage In Our Students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Rickey</dc:creator>
  <cp:lastModifiedBy>Richard Rickey</cp:lastModifiedBy>
  <cp:revision>430</cp:revision>
  <dcterms:created xsi:type="dcterms:W3CDTF">2013-02-25T15:26:51Z</dcterms:created>
  <dcterms:modified xsi:type="dcterms:W3CDTF">2020-08-07T15:38:55Z</dcterms:modified>
</cp:coreProperties>
</file>